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58" r:id="rId3"/>
    <p:sldId id="310" r:id="rId4"/>
    <p:sldId id="317" r:id="rId5"/>
    <p:sldId id="318" r:id="rId6"/>
    <p:sldId id="311" r:id="rId7"/>
    <p:sldId id="260" r:id="rId8"/>
    <p:sldId id="262" r:id="rId9"/>
    <p:sldId id="259" r:id="rId10"/>
    <p:sldId id="319" r:id="rId11"/>
    <p:sldId id="320" r:id="rId12"/>
    <p:sldId id="269" r:id="rId13"/>
    <p:sldId id="321" r:id="rId14"/>
    <p:sldId id="322" r:id="rId15"/>
    <p:sldId id="271" r:id="rId16"/>
    <p:sldId id="272" r:id="rId17"/>
    <p:sldId id="274" r:id="rId18"/>
    <p:sldId id="275" r:id="rId19"/>
    <p:sldId id="315" r:id="rId20"/>
    <p:sldId id="316" r:id="rId21"/>
    <p:sldId id="313" r:id="rId22"/>
    <p:sldId id="276" r:id="rId23"/>
    <p:sldId id="277" r:id="rId24"/>
    <p:sldId id="278" r:id="rId25"/>
    <p:sldId id="279" r:id="rId26"/>
    <p:sldId id="283" r:id="rId27"/>
    <p:sldId id="284" r:id="rId28"/>
    <p:sldId id="334" r:id="rId29"/>
    <p:sldId id="324" r:id="rId30"/>
    <p:sldId id="325" r:id="rId31"/>
    <p:sldId id="290" r:id="rId32"/>
    <p:sldId id="326" r:id="rId33"/>
    <p:sldId id="328" r:id="rId34"/>
    <p:sldId id="335" r:id="rId35"/>
    <p:sldId id="327" r:id="rId36"/>
    <p:sldId id="294" r:id="rId37"/>
    <p:sldId id="323" r:id="rId38"/>
    <p:sldId id="329" r:id="rId39"/>
    <p:sldId id="330" r:id="rId40"/>
    <p:sldId id="331" r:id="rId41"/>
    <p:sldId id="332" r:id="rId42"/>
    <p:sldId id="333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5F8D5-F639-41C3-9998-CFBC483E8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30A65-5362-4853-95D5-1F599ACF4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30A65-5362-4853-95D5-1F599ACF42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8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9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0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0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6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7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2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7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6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9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EB48-35D0-BA4E-8884-B90BF3B2A7C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83EB-967F-1A49-88E3-F4951CD0F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5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leg.net/Legislation/constitution/ncconstitution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erl3SPJZ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Government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Carolina has written </a:t>
            </a:r>
            <a:r>
              <a:rPr lang="en-US" b="1" dirty="0" smtClean="0"/>
              <a:t>3</a:t>
            </a:r>
            <a:r>
              <a:rPr lang="en-US" dirty="0" smtClean="0"/>
              <a:t> constitutions. Like most state constitutions, the North Carolina Constitution is modeled after the US Constitution. However, like most other state constitutions it is </a:t>
            </a:r>
            <a:r>
              <a:rPr lang="en-US" b="1" dirty="0" smtClean="0"/>
              <a:t>longer</a:t>
            </a:r>
            <a:r>
              <a:rPr lang="en-US" dirty="0" smtClean="0"/>
              <a:t> in length. The principles of the NC Constitution include </a:t>
            </a:r>
            <a:r>
              <a:rPr lang="en-US" b="1" dirty="0" smtClean="0"/>
              <a:t>popular sovereignty, limited government, separation of powers, and checks and balances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27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NC </a:t>
            </a:r>
            <a:r>
              <a:rPr lang="en-US" b="1" dirty="0" smtClean="0"/>
              <a:t>Declaration of Rights </a:t>
            </a:r>
            <a:r>
              <a:rPr lang="en-US" dirty="0"/>
              <a:t>is similar to the US Constitution Bill of Rights. Changes to </a:t>
            </a:r>
            <a:r>
              <a:rPr lang="en-US" dirty="0" smtClean="0"/>
              <a:t>the Constitution are called amendments. They may be introduced by </a:t>
            </a:r>
            <a:r>
              <a:rPr lang="en-US" b="1" dirty="0" smtClean="0"/>
              <a:t>a convention of people or legislative initiative </a:t>
            </a:r>
            <a:r>
              <a:rPr lang="en-US" dirty="0" smtClean="0"/>
              <a:t>. The citizens may vote to accept or reject an amendment or law by a </a:t>
            </a:r>
            <a:r>
              <a:rPr lang="en-US" b="1" dirty="0" smtClean="0"/>
              <a:t>referendum</a:t>
            </a:r>
            <a:r>
              <a:rPr lang="en-US" dirty="0" smtClean="0"/>
              <a:t>. Unlike the US Constitution where amendments are placed at the end of the document, amendments to the NC Constitution are </a:t>
            </a:r>
            <a:r>
              <a:rPr lang="en-US" b="1" dirty="0" smtClean="0"/>
              <a:t>incorporated</a:t>
            </a:r>
            <a:r>
              <a:rPr lang="en-US" dirty="0" smtClean="0"/>
              <a:t> or included throughout the document.</a:t>
            </a:r>
          </a:p>
          <a:p>
            <a:pPr lvl="1"/>
            <a:r>
              <a:rPr lang="en-US" b="1" dirty="0" smtClean="0"/>
              <a:t>Declaration of Rights (4): </a:t>
            </a:r>
            <a:r>
              <a:rPr lang="en-US" dirty="0"/>
              <a:t>Formal declaration outlining the specific rights of citizens; akin to the Bill of Rights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Amending the NC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2648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methods of amending the NC Constitution.</a:t>
            </a:r>
          </a:p>
          <a:p>
            <a:pPr lvl="1"/>
            <a:r>
              <a:rPr lang="en-US" dirty="0" smtClean="0"/>
              <a:t>Convention of the people</a:t>
            </a:r>
          </a:p>
          <a:p>
            <a:pPr lvl="1"/>
            <a:r>
              <a:rPr lang="en-US" dirty="0" smtClean="0"/>
              <a:t>Legislative initiative </a:t>
            </a:r>
          </a:p>
          <a:p>
            <a:r>
              <a:rPr lang="en-US" dirty="0" smtClean="0"/>
              <a:t>Both methods require a referendum 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referendum (5)</a:t>
            </a:r>
            <a:r>
              <a:rPr lang="en-US" dirty="0" smtClean="0"/>
              <a:t>: referring </a:t>
            </a:r>
            <a:r>
              <a:rPr lang="en-US" dirty="0"/>
              <a:t>measures proposed or passed by a legislative body to the </a:t>
            </a:r>
            <a:r>
              <a:rPr lang="en-US" dirty="0" smtClean="0"/>
              <a:t>people to approve </a:t>
            </a:r>
            <a:r>
              <a:rPr lang="en-US" dirty="0"/>
              <a:t>or </a:t>
            </a:r>
            <a:r>
              <a:rPr lang="en-US" dirty="0" smtClean="0"/>
              <a:t>reject</a:t>
            </a:r>
          </a:p>
          <a:p>
            <a:r>
              <a:rPr lang="en-US" dirty="0" smtClean="0"/>
              <a:t>The people have the final 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Legislative: General assembly</a:t>
            </a:r>
          </a:p>
          <a:p>
            <a:pPr lvl="1"/>
            <a:r>
              <a:rPr lang="en-US" dirty="0" smtClean="0"/>
              <a:t>Senate: 50; term is 2 years</a:t>
            </a:r>
          </a:p>
          <a:p>
            <a:pPr lvl="1"/>
            <a:r>
              <a:rPr lang="en-US" dirty="0" smtClean="0"/>
              <a:t>House of Representatives: 120; term is 2 years</a:t>
            </a:r>
          </a:p>
          <a:p>
            <a:r>
              <a:rPr lang="en-US" dirty="0" smtClean="0"/>
              <a:t>Executive: Governor/Lieutenant Governor </a:t>
            </a:r>
          </a:p>
          <a:p>
            <a:pPr lvl="1"/>
            <a:r>
              <a:rPr lang="en-US" dirty="0" smtClean="0"/>
              <a:t>Term: 4 years</a:t>
            </a:r>
          </a:p>
          <a:p>
            <a:pPr lvl="1"/>
            <a:r>
              <a:rPr lang="en-US" smtClean="0"/>
              <a:t>Veto power in 1996</a:t>
            </a:r>
            <a:endParaRPr lang="en-US" dirty="0" smtClean="0"/>
          </a:p>
          <a:p>
            <a:r>
              <a:rPr lang="en-US" dirty="0" smtClean="0"/>
              <a:t>Judicial: General Courts </a:t>
            </a:r>
          </a:p>
          <a:p>
            <a:pPr lvl="1"/>
            <a:r>
              <a:rPr lang="en-US" dirty="0" smtClean="0"/>
              <a:t>Appellate Division, Superior Division, District Division</a:t>
            </a:r>
          </a:p>
        </p:txBody>
      </p:sp>
    </p:spTree>
    <p:extLst>
      <p:ext uri="{BB962C8B-B14F-4D97-AF65-F5344CB8AC3E}">
        <p14:creationId xmlns:p14="http://schemas.microsoft.com/office/powerpoint/2010/main" val="37586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10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Two levels of local government are counties and municipalities.</a:t>
            </a:r>
          </a:p>
          <a:p>
            <a:r>
              <a:rPr lang="en-US" dirty="0" smtClean="0"/>
              <a:t>County:</a:t>
            </a:r>
          </a:p>
          <a:p>
            <a:pPr lvl="1"/>
            <a:r>
              <a:rPr lang="en-US" dirty="0" smtClean="0"/>
              <a:t>Legislative: County Commissioners </a:t>
            </a:r>
          </a:p>
          <a:p>
            <a:pPr lvl="1"/>
            <a:r>
              <a:rPr lang="en-US" dirty="0" smtClean="0"/>
              <a:t>Executive: Sheriff</a:t>
            </a:r>
          </a:p>
          <a:p>
            <a:pPr lvl="1"/>
            <a:r>
              <a:rPr lang="en-US" dirty="0" smtClean="0"/>
              <a:t>Judicial: Clerk of Court, Register of deeds</a:t>
            </a:r>
          </a:p>
          <a:p>
            <a:r>
              <a:rPr lang="en-US" dirty="0" smtClean="0"/>
              <a:t>Municipality:</a:t>
            </a:r>
          </a:p>
          <a:p>
            <a:pPr lvl="1"/>
            <a:r>
              <a:rPr lang="en-US" dirty="0" smtClean="0"/>
              <a:t>Legislative: City Council or Aldermen </a:t>
            </a:r>
          </a:p>
          <a:p>
            <a:pPr lvl="1"/>
            <a:r>
              <a:rPr lang="en-US" dirty="0" smtClean="0"/>
              <a:t>Executive: Mayor elected and manager hired</a:t>
            </a:r>
          </a:p>
          <a:p>
            <a:pPr lvl="1"/>
            <a:r>
              <a:rPr lang="en-US" dirty="0" smtClean="0"/>
              <a:t>Judicial: Small claims court</a:t>
            </a:r>
          </a:p>
          <a:p>
            <a:r>
              <a:rPr lang="en-US" dirty="0" smtClean="0"/>
              <a:t>State laws are statutes and local laws are ordinances</a:t>
            </a:r>
          </a:p>
        </p:txBody>
      </p:sp>
    </p:spTree>
    <p:extLst>
      <p:ext uri="{BB962C8B-B14F-4D97-AF65-F5344CB8AC3E}">
        <p14:creationId xmlns:p14="http://schemas.microsoft.com/office/powerpoint/2010/main" val="10726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4/11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one of the principles of the Constitution is reflected in state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74104"/>
          </a:xfrm>
        </p:spPr>
        <p:txBody>
          <a:bodyPr>
            <a:normAutofit/>
          </a:bodyPr>
          <a:lstStyle/>
          <a:p>
            <a:r>
              <a:rPr lang="en-US" dirty="0" smtClean="0"/>
              <a:t>North Carolina state government is divided into 3 branches.</a:t>
            </a:r>
          </a:p>
          <a:p>
            <a:r>
              <a:rPr lang="en-US" dirty="0" smtClean="0"/>
              <a:t>Legislative</a:t>
            </a:r>
          </a:p>
          <a:p>
            <a:pPr lvl="1"/>
            <a:r>
              <a:rPr lang="en-US" dirty="0" smtClean="0"/>
              <a:t>Creates laws</a:t>
            </a:r>
          </a:p>
          <a:p>
            <a:r>
              <a:rPr lang="en-US" dirty="0" smtClean="0"/>
              <a:t>Executive </a:t>
            </a:r>
          </a:p>
          <a:p>
            <a:pPr lvl="1"/>
            <a:r>
              <a:rPr lang="en-US" dirty="0" smtClean="0"/>
              <a:t>Enforces laws </a:t>
            </a:r>
          </a:p>
          <a:p>
            <a:r>
              <a:rPr lang="en-US" dirty="0" smtClean="0"/>
              <a:t>Judicial </a:t>
            </a:r>
          </a:p>
          <a:p>
            <a:pPr lvl="1"/>
            <a:r>
              <a:rPr lang="en-US" dirty="0" smtClean="0"/>
              <a:t>Interprets laws </a:t>
            </a:r>
          </a:p>
        </p:txBody>
      </p:sp>
    </p:spTree>
    <p:extLst>
      <p:ext uri="{BB962C8B-B14F-4D97-AF65-F5344CB8AC3E}">
        <p14:creationId xmlns:p14="http://schemas.microsoft.com/office/powerpoint/2010/main" val="34317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Carolina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81954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General Assembly (6)</a:t>
            </a:r>
            <a:r>
              <a:rPr lang="en-US" dirty="0" smtClean="0"/>
              <a:t>: North Carolina’s legislature</a:t>
            </a:r>
          </a:p>
          <a:p>
            <a:r>
              <a:rPr lang="en-US" dirty="0" smtClean="0"/>
              <a:t>The General Assembly is bicameral and has a House of Representatives and a Senate.</a:t>
            </a:r>
          </a:p>
          <a:p>
            <a:r>
              <a:rPr lang="en-US" dirty="0" smtClean="0"/>
              <a:t>Length of session varies</a:t>
            </a:r>
          </a:p>
          <a:p>
            <a:pPr lvl="1"/>
            <a:r>
              <a:rPr lang="en-US" dirty="0" smtClean="0"/>
              <a:t>2016: short session</a:t>
            </a:r>
            <a:endParaRPr lang="en-US" dirty="0"/>
          </a:p>
          <a:p>
            <a:pPr lvl="1"/>
            <a:r>
              <a:rPr lang="en-US" dirty="0" smtClean="0"/>
              <a:t>2017: long session</a:t>
            </a:r>
          </a:p>
        </p:txBody>
      </p:sp>
    </p:spTree>
    <p:extLst>
      <p:ext uri="{BB962C8B-B14F-4D97-AF65-F5344CB8AC3E}">
        <p14:creationId xmlns:p14="http://schemas.microsoft.com/office/powerpoint/2010/main" val="2612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014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Senators: 50</a:t>
            </a:r>
          </a:p>
          <a:p>
            <a:r>
              <a:rPr lang="en-US" dirty="0" smtClean="0"/>
              <a:t>Leaders: </a:t>
            </a:r>
          </a:p>
          <a:p>
            <a:pPr lvl="1"/>
            <a:r>
              <a:rPr lang="en-US" dirty="0"/>
              <a:t>Lieutenant Governor = President of the Senate</a:t>
            </a:r>
          </a:p>
          <a:p>
            <a:pPr lvl="1"/>
            <a:r>
              <a:rPr lang="en-US" dirty="0"/>
              <a:t>The Senate also elects a President Pro </a:t>
            </a:r>
            <a:r>
              <a:rPr lang="en-US" dirty="0" smtClean="0"/>
              <a:t>Tempore</a:t>
            </a:r>
          </a:p>
          <a:p>
            <a:r>
              <a:rPr lang="en-US" dirty="0" smtClean="0"/>
              <a:t>Serve 2 year terms</a:t>
            </a:r>
          </a:p>
          <a:p>
            <a:r>
              <a:rPr lang="en-US" dirty="0" smtClean="0"/>
              <a:t>Qualifications:</a:t>
            </a:r>
          </a:p>
          <a:p>
            <a:pPr lvl="1"/>
            <a:r>
              <a:rPr lang="en-US" dirty="0" smtClean="0"/>
              <a:t>25 </a:t>
            </a:r>
            <a:r>
              <a:rPr lang="en-US" dirty="0"/>
              <a:t>years of </a:t>
            </a:r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Qualified </a:t>
            </a:r>
            <a:r>
              <a:rPr lang="en-US" dirty="0"/>
              <a:t>voter of the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Resided </a:t>
            </a:r>
            <a:r>
              <a:rPr lang="en-US" dirty="0"/>
              <a:t>in the State as a citizen for two years </a:t>
            </a:r>
          </a:p>
          <a:p>
            <a:pPr lvl="1"/>
            <a:r>
              <a:rPr lang="en-US" dirty="0" smtClean="0"/>
              <a:t>Reside district one </a:t>
            </a:r>
            <a:r>
              <a:rPr lang="en-US" dirty="0"/>
              <a:t>year </a:t>
            </a:r>
            <a:r>
              <a:rPr lang="en-US" dirty="0" smtClean="0"/>
              <a:t>before his </a:t>
            </a:r>
            <a:r>
              <a:rPr lang="en-US" dirty="0"/>
              <a:t>election.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pMain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73" b="-40873"/>
          <a:stretch>
            <a:fillRect/>
          </a:stretch>
        </p:blipFill>
        <p:spPr>
          <a:xfrm>
            <a:off x="549275" y="606425"/>
            <a:ext cx="8042275" cy="5838825"/>
          </a:xfrm>
        </p:spPr>
      </p:pic>
    </p:spTree>
    <p:extLst>
      <p:ext uri="{BB962C8B-B14F-4D97-AF65-F5344CB8AC3E}">
        <p14:creationId xmlns:p14="http://schemas.microsoft.com/office/powerpoint/2010/main" val="7797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smtClean="0"/>
              <a:t> 4/10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know about North Carolina’s government?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District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Norman Sanderson </a:t>
            </a:r>
          </a:p>
          <a:p>
            <a:r>
              <a:rPr lang="en-US" dirty="0" smtClean="0"/>
              <a:t>Represents Carteret, Craven, and Pamlico counties.</a:t>
            </a:r>
          </a:p>
          <a:p>
            <a:endParaRPr lang="en-US" dirty="0"/>
          </a:p>
        </p:txBody>
      </p:sp>
      <p:pic>
        <p:nvPicPr>
          <p:cNvPr id="5" name="Content Placeholder 4" descr="37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49" r="-118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85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01491"/>
          </a:xfrm>
        </p:spPr>
        <p:txBody>
          <a:bodyPr>
            <a:normAutofit/>
          </a:bodyPr>
          <a:lstStyle/>
          <a:p>
            <a:r>
              <a:rPr lang="en-US" dirty="0" smtClean="0"/>
              <a:t>House Representatives: 120</a:t>
            </a:r>
          </a:p>
          <a:p>
            <a:r>
              <a:rPr lang="en-US" dirty="0" smtClean="0"/>
              <a:t>Leaders: elects a Speaker of the House</a:t>
            </a:r>
          </a:p>
          <a:p>
            <a:r>
              <a:rPr lang="en-US" dirty="0" smtClean="0"/>
              <a:t>2 year term</a:t>
            </a:r>
          </a:p>
          <a:p>
            <a:r>
              <a:rPr lang="en-US" dirty="0" smtClean="0"/>
              <a:t>Qualifications: </a:t>
            </a:r>
          </a:p>
          <a:p>
            <a:pPr lvl="1"/>
            <a:r>
              <a:rPr lang="en-US" dirty="0" smtClean="0"/>
              <a:t>Every NC voter who is at least 21 years of age is eligible to run for office</a:t>
            </a:r>
          </a:p>
          <a:p>
            <a:pPr lvl="1"/>
            <a:r>
              <a:rPr lang="en-US" dirty="0" smtClean="0"/>
              <a:t>Reside </a:t>
            </a:r>
            <a:r>
              <a:rPr lang="en-US" dirty="0"/>
              <a:t>in the district for </a:t>
            </a:r>
            <a:r>
              <a:rPr lang="en-US" dirty="0" smtClean="0"/>
              <a:t>one year before 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pMai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001" b="-39001"/>
          <a:stretch>
            <a:fillRect/>
          </a:stretch>
        </p:blipFill>
        <p:spPr>
          <a:xfrm>
            <a:off x="549275" y="663575"/>
            <a:ext cx="8042275" cy="5688013"/>
          </a:xfrm>
        </p:spPr>
      </p:pic>
    </p:spTree>
    <p:extLst>
      <p:ext uri="{BB962C8B-B14F-4D97-AF65-F5344CB8AC3E}">
        <p14:creationId xmlns:p14="http://schemas.microsoft.com/office/powerpoint/2010/main" val="3937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George Graham</a:t>
            </a:r>
          </a:p>
          <a:p>
            <a:r>
              <a:rPr lang="en-US" dirty="0" smtClean="0"/>
              <a:t>District includes parts of Lenoir, Craven, and Greene counties. </a:t>
            </a:r>
            <a:endParaRPr lang="en-US" dirty="0"/>
          </a:p>
        </p:txBody>
      </p:sp>
      <p:pic>
        <p:nvPicPr>
          <p:cNvPr id="5" name="Content Placeholder 4" descr="67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874" r="-148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90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Bell</a:t>
            </a:r>
          </a:p>
          <a:p>
            <a:r>
              <a:rPr lang="en-US" dirty="0" smtClean="0"/>
              <a:t>District includes parts of the Craven, Greene, Lenoir, and Wayne counties. </a:t>
            </a:r>
            <a:endParaRPr lang="en-US" dirty="0"/>
          </a:p>
        </p:txBody>
      </p:sp>
      <p:pic>
        <p:nvPicPr>
          <p:cNvPr id="5" name="Content Placeholder 4" descr="66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874" r="-148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67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 err="1" smtClean="0"/>
              <a:t>Speciale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District includes parts of Craven, Pamlico, and Beaufort counties.</a:t>
            </a:r>
            <a:endParaRPr lang="en-US" dirty="0"/>
          </a:p>
        </p:txBody>
      </p:sp>
      <p:pic>
        <p:nvPicPr>
          <p:cNvPr id="5" name="Content Placeholder 4" descr="67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874" r="-148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6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State Laws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16720"/>
          </a:xfrm>
        </p:spPr>
        <p:txBody>
          <a:bodyPr>
            <a:normAutofit/>
          </a:bodyPr>
          <a:lstStyle/>
          <a:p>
            <a:r>
              <a:rPr lang="en-US" dirty="0" smtClean="0"/>
              <a:t>State pass laws governing all areas within their responsibility. </a:t>
            </a:r>
          </a:p>
          <a:p>
            <a:pPr lvl="1"/>
            <a:r>
              <a:rPr lang="en-US" dirty="0" smtClean="0"/>
              <a:t>State statutes apply to the entire state of NC.</a:t>
            </a:r>
          </a:p>
        </p:txBody>
      </p:sp>
    </p:spTree>
    <p:extLst>
      <p:ext uri="{BB962C8B-B14F-4D97-AF65-F5344CB8AC3E}">
        <p14:creationId xmlns:p14="http://schemas.microsoft.com/office/powerpoint/2010/main" val="14631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State Laws - NC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454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Final stop for the bill is the </a:t>
            </a:r>
            <a:r>
              <a:rPr lang="en-US" dirty="0"/>
              <a:t>g</a:t>
            </a:r>
            <a:r>
              <a:rPr lang="en-US" dirty="0" smtClean="0"/>
              <a:t>overnor</a:t>
            </a:r>
            <a:r>
              <a:rPr lang="en-US" dirty="0"/>
              <a:t>. 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overnor may veto a bill 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overnor’s veto may be overridden by 3/5 vote </a:t>
            </a:r>
          </a:p>
          <a:p>
            <a:pPr lvl="1"/>
            <a:r>
              <a:rPr lang="en-US" dirty="0" smtClean="0"/>
              <a:t>If not vetoed by the governor within the time limit it will become law.</a:t>
            </a:r>
          </a:p>
          <a:p>
            <a:pPr lvl="2"/>
            <a:r>
              <a:rPr lang="en-US" smtClean="0"/>
              <a:t>10 </a:t>
            </a:r>
            <a:r>
              <a:rPr lang="en-US" dirty="0" smtClean="0"/>
              <a:t>days if </a:t>
            </a:r>
            <a:r>
              <a:rPr lang="en-US" smtClean="0"/>
              <a:t>in session</a:t>
            </a:r>
          </a:p>
          <a:p>
            <a:pPr lvl="2"/>
            <a:r>
              <a:rPr lang="en-US" smtClean="0"/>
              <a:t>30 </a:t>
            </a:r>
            <a:r>
              <a:rPr lang="en-US" dirty="0" smtClean="0"/>
              <a:t>days if adjourned</a:t>
            </a:r>
          </a:p>
          <a:p>
            <a:r>
              <a:rPr lang="en-US" dirty="0"/>
              <a:t>Many states allow the governor to veto only one part, or item, of an appropriation bill. </a:t>
            </a:r>
          </a:p>
          <a:p>
            <a:pPr lvl="1"/>
            <a:r>
              <a:rPr lang="en-US" dirty="0"/>
              <a:t>A line item veto.</a:t>
            </a:r>
          </a:p>
          <a:p>
            <a:pPr lvl="1"/>
            <a:r>
              <a:rPr lang="en-US" dirty="0"/>
              <a:t>NC does NOT have line item veto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www.ncleg.net/Legislation/constitution/ncconstitution.html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Branch: Governor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54711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Executive shares power with the </a:t>
            </a:r>
            <a:r>
              <a:rPr lang="en-US" b="1" dirty="0" smtClean="0"/>
              <a:t>legislative</a:t>
            </a:r>
            <a:r>
              <a:rPr lang="en-US" dirty="0" smtClean="0"/>
              <a:t> and </a:t>
            </a:r>
            <a:r>
              <a:rPr lang="en-US" b="1" dirty="0" smtClean="0"/>
              <a:t>judicial</a:t>
            </a:r>
            <a:r>
              <a:rPr lang="en-US" dirty="0" smtClean="0"/>
              <a:t> branch.</a:t>
            </a:r>
          </a:p>
          <a:p>
            <a:r>
              <a:rPr lang="en-US" dirty="0" smtClean="0"/>
              <a:t>Article </a:t>
            </a:r>
            <a:r>
              <a:rPr lang="en-US" b="1" dirty="0" smtClean="0"/>
              <a:t>III</a:t>
            </a:r>
            <a:r>
              <a:rPr lang="en-US" dirty="0" smtClean="0"/>
              <a:t> outlines the role of the governor.</a:t>
            </a:r>
          </a:p>
          <a:p>
            <a:pPr lvl="1"/>
            <a:r>
              <a:rPr lang="en-US" b="1" dirty="0" smtClean="0"/>
              <a:t>Governor (7): </a:t>
            </a:r>
            <a:r>
              <a:rPr lang="en-US" dirty="0" smtClean="0"/>
              <a:t>chief executive of the state </a:t>
            </a:r>
          </a:p>
          <a:p>
            <a:r>
              <a:rPr lang="en-US" dirty="0" smtClean="0"/>
              <a:t>New governor every </a:t>
            </a:r>
            <a:r>
              <a:rPr lang="en-US" b="1" dirty="0" smtClean="0"/>
              <a:t>4</a:t>
            </a:r>
            <a:r>
              <a:rPr lang="en-US" dirty="0" smtClean="0"/>
              <a:t> years.</a:t>
            </a:r>
          </a:p>
          <a:p>
            <a:r>
              <a:rPr lang="en-US" dirty="0" smtClean="0"/>
              <a:t>Qualifications</a:t>
            </a:r>
          </a:p>
          <a:p>
            <a:pPr lvl="1"/>
            <a:r>
              <a:rPr lang="en-US" dirty="0" smtClean="0"/>
              <a:t>At least </a:t>
            </a:r>
            <a:r>
              <a:rPr lang="en-US" b="1" dirty="0" smtClean="0"/>
              <a:t>30 years of age</a:t>
            </a:r>
          </a:p>
          <a:p>
            <a:pPr lvl="1"/>
            <a:r>
              <a:rPr lang="en-US" dirty="0" smtClean="0"/>
              <a:t>Citizen of </a:t>
            </a:r>
            <a:r>
              <a:rPr lang="en-US" b="1" dirty="0" smtClean="0"/>
              <a:t>Us for at least 5 years</a:t>
            </a:r>
          </a:p>
          <a:p>
            <a:pPr lvl="1"/>
            <a:r>
              <a:rPr lang="en-US" b="1" dirty="0" smtClean="0"/>
              <a:t>Resident of NC for at least two years </a:t>
            </a:r>
            <a:r>
              <a:rPr lang="en-US" dirty="0" smtClean="0"/>
              <a:t>before election</a:t>
            </a:r>
          </a:p>
          <a:p>
            <a:r>
              <a:rPr lang="en-US" dirty="0" smtClean="0"/>
              <a:t>No more than </a:t>
            </a:r>
            <a:r>
              <a:rPr lang="en-US" b="1" dirty="0" smtClean="0"/>
              <a:t>2</a:t>
            </a:r>
            <a:r>
              <a:rPr lang="en-US" dirty="0" smtClean="0"/>
              <a:t> consecutive terms</a:t>
            </a:r>
          </a:p>
          <a:p>
            <a:r>
              <a:rPr lang="en-US" dirty="0" smtClean="0"/>
              <a:t>Oath of office given by any </a:t>
            </a:r>
            <a:r>
              <a:rPr lang="en-US" b="1" dirty="0" smtClean="0"/>
              <a:t>justice of NC Supreme Court</a:t>
            </a:r>
          </a:p>
          <a:p>
            <a:r>
              <a:rPr lang="en-US" dirty="0" smtClean="0"/>
              <a:t>Governor always prepares a </a:t>
            </a:r>
            <a:r>
              <a:rPr lang="en-US" b="1" dirty="0" smtClean="0"/>
              <a:t>state budget </a:t>
            </a:r>
          </a:p>
          <a:p>
            <a:r>
              <a:rPr lang="en-US" dirty="0" smtClean="0"/>
              <a:t>Powers:</a:t>
            </a:r>
          </a:p>
          <a:p>
            <a:pPr lvl="1"/>
            <a:r>
              <a:rPr lang="en-US" dirty="0" smtClean="0"/>
              <a:t>Clemency: give reprieves and pardons</a:t>
            </a:r>
          </a:p>
          <a:p>
            <a:pPr lvl="1"/>
            <a:r>
              <a:rPr lang="en-US" dirty="0" smtClean="0"/>
              <a:t>Appointment: appoint positions</a:t>
            </a:r>
          </a:p>
          <a:p>
            <a:pPr lvl="1"/>
            <a:r>
              <a:rPr lang="en-US" dirty="0" smtClean="0"/>
              <a:t>Veto: not approve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14912"/>
          </a:xfrm>
        </p:spPr>
        <p:txBody>
          <a:bodyPr>
            <a:normAutofit/>
          </a:bodyPr>
          <a:lstStyle/>
          <a:p>
            <a:r>
              <a:rPr lang="en-US" dirty="0" smtClean="0"/>
              <a:t>Constitution established a federal system</a:t>
            </a:r>
          </a:p>
          <a:p>
            <a:r>
              <a:rPr lang="en-US" dirty="0" smtClean="0"/>
              <a:t>Some powers belong just to the federal government, some to the state, and some are shared.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Executive Branch: Lieutenant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 elects a Lieutenant </a:t>
            </a:r>
            <a:r>
              <a:rPr lang="en-US" dirty="0"/>
              <a:t>G</a:t>
            </a:r>
            <a:r>
              <a:rPr lang="en-US" dirty="0" smtClean="0"/>
              <a:t>overnor every </a:t>
            </a:r>
            <a:r>
              <a:rPr lang="en-US" b="1" dirty="0" smtClean="0"/>
              <a:t>4</a:t>
            </a:r>
            <a:r>
              <a:rPr lang="en-US" dirty="0" smtClean="0"/>
              <a:t> years</a:t>
            </a:r>
          </a:p>
          <a:p>
            <a:r>
              <a:rPr lang="en-US" dirty="0" smtClean="0"/>
              <a:t>The </a:t>
            </a:r>
            <a:r>
              <a:rPr lang="en-US" b="1" dirty="0"/>
              <a:t>L</a:t>
            </a:r>
            <a:r>
              <a:rPr lang="en-US" b="1" dirty="0" smtClean="0"/>
              <a:t>ieutenant Governor </a:t>
            </a:r>
            <a:r>
              <a:rPr lang="en-US" dirty="0" smtClean="0"/>
              <a:t>may become governor  </a:t>
            </a:r>
          </a:p>
          <a:p>
            <a:r>
              <a:rPr lang="en-US" dirty="0" smtClean="0"/>
              <a:t>Lieutenant Governor serves as </a:t>
            </a:r>
            <a:r>
              <a:rPr lang="en-US" b="1" dirty="0" smtClean="0"/>
              <a:t>president</a:t>
            </a:r>
            <a:r>
              <a:rPr lang="en-US" dirty="0" smtClean="0"/>
              <a:t> of the Senate but does not vote unless </a:t>
            </a:r>
            <a:r>
              <a:rPr lang="en-US" b="1" dirty="0" smtClean="0"/>
              <a:t>there is a tie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74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10876"/>
          </a:xfrm>
        </p:spPr>
        <p:txBody>
          <a:bodyPr>
            <a:normAutofit/>
          </a:bodyPr>
          <a:lstStyle/>
          <a:p>
            <a:r>
              <a:rPr lang="en-US" dirty="0"/>
              <a:t>Article III allows the election of </a:t>
            </a:r>
            <a:r>
              <a:rPr lang="en-US" b="1" dirty="0"/>
              <a:t>8</a:t>
            </a:r>
            <a:r>
              <a:rPr lang="en-US" dirty="0"/>
              <a:t> others </a:t>
            </a:r>
            <a:endParaRPr lang="en-US" dirty="0" smtClean="0"/>
          </a:p>
          <a:p>
            <a:r>
              <a:rPr lang="en-US" dirty="0" smtClean="0"/>
              <a:t>Included within the executive branch is the Council of State.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Council of State (8) </a:t>
            </a:r>
            <a:r>
              <a:rPr lang="en-US" dirty="0" smtClean="0"/>
              <a:t>is a </a:t>
            </a:r>
            <a:r>
              <a:rPr lang="en-US" dirty="0"/>
              <a:t>group of popularly elected executive </a:t>
            </a:r>
            <a:r>
              <a:rPr lang="en-US" dirty="0" smtClean="0"/>
              <a:t>offices.</a:t>
            </a:r>
          </a:p>
        </p:txBody>
      </p:sp>
    </p:spTree>
    <p:extLst>
      <p:ext uri="{BB962C8B-B14F-4D97-AF65-F5344CB8AC3E}">
        <p14:creationId xmlns:p14="http://schemas.microsoft.com/office/powerpoint/2010/main" val="9729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Branch: Council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Council of State </a:t>
            </a:r>
          </a:p>
          <a:p>
            <a:pPr lvl="1"/>
            <a:r>
              <a:rPr lang="en-US" dirty="0" smtClean="0"/>
              <a:t>Secretary of State: elections, archives, corporations</a:t>
            </a:r>
          </a:p>
          <a:p>
            <a:pPr lvl="1"/>
            <a:r>
              <a:rPr lang="en-US" dirty="0" smtClean="0"/>
              <a:t>State Auditor:  reviews other state departments</a:t>
            </a:r>
          </a:p>
          <a:p>
            <a:pPr lvl="1"/>
            <a:r>
              <a:rPr lang="en-US" dirty="0" smtClean="0"/>
              <a:t>State Treasurer: money</a:t>
            </a:r>
          </a:p>
          <a:p>
            <a:pPr lvl="1"/>
            <a:r>
              <a:rPr lang="en-US" dirty="0" smtClean="0"/>
              <a:t>Superintendent of Public Instruction: public school system</a:t>
            </a:r>
          </a:p>
          <a:p>
            <a:pPr lvl="1"/>
            <a:r>
              <a:rPr lang="en-US" dirty="0" smtClean="0"/>
              <a:t>Attorney General: provides legal advice to state and local government, conducts investigations and prosecutions</a:t>
            </a:r>
          </a:p>
          <a:p>
            <a:pPr lvl="1"/>
            <a:r>
              <a:rPr lang="en-US" dirty="0" smtClean="0"/>
              <a:t>Commissioner of Agriculture: safety of agricultural products </a:t>
            </a:r>
          </a:p>
          <a:p>
            <a:pPr lvl="1"/>
            <a:r>
              <a:rPr lang="en-US" dirty="0" smtClean="0"/>
              <a:t>Commissioner of Labor: worker safety and employment </a:t>
            </a:r>
          </a:p>
          <a:p>
            <a:pPr lvl="1"/>
            <a:r>
              <a:rPr lang="en-US" dirty="0" smtClean="0"/>
              <a:t>Commissioner of Insurance: regulate insurance company</a:t>
            </a:r>
          </a:p>
          <a:p>
            <a:r>
              <a:rPr lang="en-US" dirty="0" smtClean="0"/>
              <a:t>Members of the Council of State are elected for </a:t>
            </a:r>
            <a:r>
              <a:rPr lang="en-US" b="1" dirty="0" smtClean="0"/>
              <a:t>4</a:t>
            </a:r>
            <a:r>
              <a:rPr lang="en-US" dirty="0" smtClean="0"/>
              <a:t> year terms </a:t>
            </a:r>
          </a:p>
        </p:txBody>
      </p:sp>
    </p:spTree>
    <p:extLst>
      <p:ext uri="{BB962C8B-B14F-4D97-AF65-F5344CB8AC3E}">
        <p14:creationId xmlns:p14="http://schemas.microsoft.com/office/powerpoint/2010/main" val="25386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540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governor also has a cabinet consisting of the heads of various state departments.</a:t>
            </a:r>
          </a:p>
          <a:p>
            <a:pPr lvl="1"/>
            <a:r>
              <a:rPr lang="en-US" b="1" dirty="0" smtClean="0"/>
              <a:t>Cabinet</a:t>
            </a:r>
            <a:r>
              <a:rPr lang="en-US" b="1" dirty="0"/>
              <a:t> </a:t>
            </a:r>
            <a:r>
              <a:rPr lang="en-US" b="1" dirty="0" smtClean="0"/>
              <a:t>(9): </a:t>
            </a:r>
            <a:r>
              <a:rPr lang="en-US" dirty="0" smtClean="0"/>
              <a:t>group of unelected heads of executive departments that are appointed by the governor of approved by Senate.</a:t>
            </a:r>
          </a:p>
          <a:p>
            <a:r>
              <a:rPr lang="en-US" dirty="0" smtClean="0"/>
              <a:t>Cabinet includes:</a:t>
            </a:r>
          </a:p>
          <a:p>
            <a:pPr lvl="1"/>
            <a:r>
              <a:rPr lang="en-US" dirty="0" smtClean="0"/>
              <a:t>Secretary of Administration</a:t>
            </a:r>
          </a:p>
          <a:p>
            <a:pPr lvl="1"/>
            <a:r>
              <a:rPr lang="en-US" dirty="0" smtClean="0"/>
              <a:t>Secretary of Cultural Resources</a:t>
            </a:r>
          </a:p>
          <a:p>
            <a:pPr lvl="1"/>
            <a:r>
              <a:rPr lang="en-US" dirty="0" smtClean="0"/>
              <a:t>Sectary of Health and Human Services</a:t>
            </a:r>
          </a:p>
          <a:p>
            <a:pPr lvl="1"/>
            <a:r>
              <a:rPr lang="en-US" dirty="0" smtClean="0"/>
              <a:t>Secretary of Public Safety </a:t>
            </a:r>
          </a:p>
          <a:p>
            <a:pPr lvl="1"/>
            <a:r>
              <a:rPr lang="en-US" dirty="0" smtClean="0"/>
              <a:t>Secretary of Commerce </a:t>
            </a:r>
          </a:p>
          <a:p>
            <a:pPr lvl="1"/>
            <a:r>
              <a:rPr lang="en-US" dirty="0" smtClean="0"/>
              <a:t>Secretary of Transportation </a:t>
            </a:r>
          </a:p>
          <a:p>
            <a:pPr lvl="1"/>
            <a:r>
              <a:rPr lang="en-US" dirty="0" smtClean="0"/>
              <a:t>Secretary of Environment and Natural Resources </a:t>
            </a:r>
          </a:p>
          <a:p>
            <a:pPr lvl="1"/>
            <a:r>
              <a:rPr lang="en-US" dirty="0" smtClean="0"/>
              <a:t>Secretary of Revenue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and Duties of Governor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1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Prepares and recommends a budget to the General Assembly</a:t>
            </a:r>
          </a:p>
          <a:p>
            <a:r>
              <a:rPr lang="en-US" smtClean="0"/>
              <a:t>Execution </a:t>
            </a:r>
            <a:r>
              <a:rPr lang="en-US" dirty="0" smtClean="0"/>
              <a:t>of the Laws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Governor shall take care that the laws be faithfully executed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Assists in lawmaking process; received veto power in 1996</a:t>
            </a:r>
          </a:p>
          <a:p>
            <a:r>
              <a:rPr lang="en-US" dirty="0" smtClean="0"/>
              <a:t>Commander in Chief </a:t>
            </a:r>
          </a:p>
          <a:p>
            <a:pPr lvl="1"/>
            <a:r>
              <a:rPr lang="en-US" dirty="0"/>
              <a:t>The Governor </a:t>
            </a:r>
            <a:r>
              <a:rPr lang="en-US" dirty="0" smtClean="0"/>
              <a:t>is Commander </a:t>
            </a:r>
            <a:r>
              <a:rPr lang="en-US" dirty="0"/>
              <a:t>in Chief of the military forces of the State except </a:t>
            </a:r>
            <a:r>
              <a:rPr lang="en-US" dirty="0" smtClean="0"/>
              <a:t>when called </a:t>
            </a:r>
            <a:r>
              <a:rPr lang="en-US" dirty="0"/>
              <a:t>into the service of the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Clemency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grant reprieves, commutations, and pardons</a:t>
            </a:r>
            <a:endParaRPr lang="en-US" dirty="0" smtClean="0"/>
          </a:p>
          <a:p>
            <a:r>
              <a:rPr lang="en-US" dirty="0" smtClean="0"/>
              <a:t>Appointments and administrative reorganization</a:t>
            </a:r>
          </a:p>
          <a:p>
            <a:pPr lvl="1"/>
            <a:r>
              <a:rPr lang="en-US" dirty="0" smtClean="0"/>
              <a:t>Makes appointments with advice and consent of majority of Senate</a:t>
            </a:r>
          </a:p>
        </p:txBody>
      </p:sp>
    </p:spTree>
    <p:extLst>
      <p:ext uri="{BB962C8B-B14F-4D97-AF65-F5344CB8AC3E}">
        <p14:creationId xmlns:p14="http://schemas.microsoft.com/office/powerpoint/2010/main" val="6519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Courts: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79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Article IV outlines the General Courts of Justice</a:t>
            </a:r>
          </a:p>
          <a:p>
            <a:pPr lvl="1"/>
            <a:r>
              <a:rPr lang="en-US" b="1" dirty="0" smtClean="0"/>
              <a:t>Appellate division </a:t>
            </a:r>
          </a:p>
          <a:p>
            <a:pPr lvl="1"/>
            <a:r>
              <a:rPr lang="en-US" b="1" dirty="0" smtClean="0"/>
              <a:t>Superior Court Division</a:t>
            </a:r>
          </a:p>
          <a:p>
            <a:pPr lvl="1"/>
            <a:r>
              <a:rPr lang="en-US" b="1" dirty="0" smtClean="0"/>
              <a:t>District Court Division </a:t>
            </a:r>
          </a:p>
          <a:p>
            <a:r>
              <a:rPr lang="en-US" dirty="0" smtClean="0"/>
              <a:t>Shares power with </a:t>
            </a:r>
            <a:r>
              <a:rPr lang="en-US" b="1" dirty="0" smtClean="0"/>
              <a:t>executive</a:t>
            </a:r>
            <a:r>
              <a:rPr lang="en-US" dirty="0" smtClean="0"/>
              <a:t> and </a:t>
            </a:r>
            <a:r>
              <a:rPr lang="en-US" b="1" dirty="0" smtClean="0"/>
              <a:t>legislative </a:t>
            </a:r>
          </a:p>
          <a:p>
            <a:r>
              <a:rPr lang="en-US" dirty="0" smtClean="0"/>
              <a:t>Appellate division: </a:t>
            </a:r>
            <a:r>
              <a:rPr lang="en-US" b="1" dirty="0" smtClean="0"/>
              <a:t>Supreme Court </a:t>
            </a:r>
            <a:r>
              <a:rPr lang="en-US" dirty="0" smtClean="0"/>
              <a:t>and </a:t>
            </a:r>
            <a:r>
              <a:rPr lang="en-US" b="1" dirty="0" smtClean="0"/>
              <a:t>Court of Appeals</a:t>
            </a:r>
          </a:p>
          <a:p>
            <a:r>
              <a:rPr lang="en-US" dirty="0" smtClean="0"/>
              <a:t>Supreme Court is highest with a </a:t>
            </a:r>
            <a:r>
              <a:rPr lang="en-US" b="1" dirty="0" smtClean="0"/>
              <a:t>Chief Justice </a:t>
            </a:r>
            <a:r>
              <a:rPr lang="en-US" dirty="0" smtClean="0"/>
              <a:t>and </a:t>
            </a:r>
            <a:r>
              <a:rPr lang="en-US" b="1" dirty="0" smtClean="0"/>
              <a:t>6</a:t>
            </a:r>
            <a:r>
              <a:rPr lang="en-US" dirty="0" smtClean="0"/>
              <a:t> associate justices </a:t>
            </a:r>
          </a:p>
          <a:p>
            <a:r>
              <a:rPr lang="en-US" dirty="0" smtClean="0"/>
              <a:t>District court judges elect for </a:t>
            </a:r>
            <a:r>
              <a:rPr lang="en-US" b="1" dirty="0" smtClean="0"/>
              <a:t>4</a:t>
            </a:r>
            <a:r>
              <a:rPr lang="en-US" dirty="0" smtClean="0"/>
              <a:t> years; all others for </a:t>
            </a:r>
            <a:r>
              <a:rPr lang="en-US" b="1" dirty="0" smtClean="0"/>
              <a:t>8</a:t>
            </a:r>
            <a:r>
              <a:rPr lang="en-US" dirty="0" smtClean="0"/>
              <a:t> years</a:t>
            </a:r>
          </a:p>
          <a:p>
            <a:r>
              <a:rPr lang="en-US" dirty="0" smtClean="0"/>
              <a:t>To be a judge you must </a:t>
            </a:r>
            <a:r>
              <a:rPr lang="en-US" b="1" dirty="0" smtClean="0"/>
              <a:t>be authorized to practice law in NC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5105"/>
          </a:xfrm>
        </p:spPr>
        <p:txBody>
          <a:bodyPr/>
          <a:lstStyle/>
          <a:p>
            <a:r>
              <a:rPr lang="en-US" dirty="0" smtClean="0"/>
              <a:t>NC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3302"/>
            <a:ext cx="8042276" cy="56446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District Court </a:t>
            </a:r>
          </a:p>
          <a:p>
            <a:pPr lvl="1"/>
            <a:r>
              <a:rPr lang="en-US" dirty="0" smtClean="0"/>
              <a:t>Civil; criminal; juvenile; magistrate</a:t>
            </a:r>
          </a:p>
          <a:p>
            <a:pPr lvl="1"/>
            <a:r>
              <a:rPr lang="en-US" dirty="0" smtClean="0"/>
              <a:t>Bench trial </a:t>
            </a:r>
          </a:p>
          <a:p>
            <a:pPr lvl="1"/>
            <a:r>
              <a:rPr lang="en-US" dirty="0" smtClean="0"/>
              <a:t>Judges serve four year terms</a:t>
            </a:r>
          </a:p>
          <a:p>
            <a:r>
              <a:rPr lang="en-US" dirty="0" smtClean="0"/>
              <a:t>Superior Court: </a:t>
            </a:r>
            <a:r>
              <a:rPr lang="en-US" dirty="0"/>
              <a:t>Court of general jurisdiction; where jury trials and felonies cases are heard</a:t>
            </a:r>
            <a:endParaRPr lang="en-US" dirty="0" smtClean="0"/>
          </a:p>
          <a:p>
            <a:pPr lvl="1"/>
            <a:r>
              <a:rPr lang="en-US" dirty="0" smtClean="0"/>
              <a:t>Judges serve eight year terms</a:t>
            </a:r>
          </a:p>
          <a:p>
            <a:r>
              <a:rPr lang="en-US" dirty="0" smtClean="0"/>
              <a:t>North Carolina Court of Appeals</a:t>
            </a:r>
          </a:p>
          <a:p>
            <a:pPr lvl="1"/>
            <a:r>
              <a:rPr lang="en-US" dirty="0" smtClean="0"/>
              <a:t>Three judge panel</a:t>
            </a:r>
          </a:p>
          <a:p>
            <a:pPr lvl="1"/>
            <a:r>
              <a:rPr lang="en-US" dirty="0" smtClean="0"/>
              <a:t>Judges serve eight year terms</a:t>
            </a:r>
          </a:p>
          <a:p>
            <a:r>
              <a:rPr lang="en-US" dirty="0" smtClean="0"/>
              <a:t>North Carolina Supreme Court</a:t>
            </a:r>
          </a:p>
          <a:p>
            <a:pPr lvl="1"/>
            <a:r>
              <a:rPr lang="en-US" dirty="0" smtClean="0"/>
              <a:t>Chief Justice and six associate justices</a:t>
            </a:r>
          </a:p>
          <a:p>
            <a:pPr lvl="1"/>
            <a:r>
              <a:rPr lang="en-US" dirty="0" smtClean="0"/>
              <a:t>Judges serve eight year terms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Agencies and Officials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Department of Transportation </a:t>
            </a:r>
          </a:p>
          <a:p>
            <a:pPr lvl="1"/>
            <a:r>
              <a:rPr lang="en-US" dirty="0" smtClean="0"/>
              <a:t>Providing safe and efficient transportation system</a:t>
            </a:r>
          </a:p>
          <a:p>
            <a:r>
              <a:rPr lang="en-US" dirty="0" smtClean="0"/>
              <a:t>Register of Deeds</a:t>
            </a:r>
          </a:p>
          <a:p>
            <a:pPr lvl="1"/>
            <a:r>
              <a:rPr lang="en-US" dirty="0" smtClean="0"/>
              <a:t>Custodian for land transactions documents and other legal documents </a:t>
            </a:r>
          </a:p>
          <a:p>
            <a:r>
              <a:rPr lang="en-US" dirty="0" smtClean="0"/>
              <a:t>Clerk of Court</a:t>
            </a:r>
          </a:p>
          <a:p>
            <a:pPr lvl="1"/>
            <a:r>
              <a:rPr lang="en-US" dirty="0" smtClean="0"/>
              <a:t>Custodian of court records but also oversees probate of wills and other special proceedings</a:t>
            </a:r>
          </a:p>
          <a:p>
            <a:r>
              <a:rPr lang="en-US" dirty="0" smtClean="0"/>
              <a:t>Highway patrol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rimary </a:t>
            </a:r>
            <a:r>
              <a:rPr lang="en-US" dirty="0"/>
              <a:t>mission is to reduce collisions and make the highways of North Carolina as safe as possible</a:t>
            </a:r>
            <a:endParaRPr lang="en-US" dirty="0" smtClean="0"/>
          </a:p>
          <a:p>
            <a:r>
              <a:rPr lang="en-US" dirty="0" smtClean="0"/>
              <a:t>State Bureau of Investigations </a:t>
            </a:r>
          </a:p>
          <a:p>
            <a:pPr lvl="1"/>
            <a:r>
              <a:rPr lang="en-US" dirty="0" smtClean="0"/>
              <a:t>Assist local law enforcement with criminal investigations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Eugenics is the study of hereditary improvement of the human race by controlled selective breeding. </a:t>
            </a:r>
          </a:p>
          <a:p>
            <a:r>
              <a:rPr lang="en-US" dirty="0" smtClean="0"/>
              <a:t>About 7600 people were sterilized under the eugenics program from 1929-1976.</a:t>
            </a:r>
          </a:p>
          <a:p>
            <a:r>
              <a:rPr lang="en-US" dirty="0" smtClean="0"/>
              <a:t>Advocates wanted a way to cleanse society of mentally handicapped and mentally ill.</a:t>
            </a:r>
          </a:p>
          <a:p>
            <a:r>
              <a:rPr lang="en-US" dirty="0" smtClean="0"/>
              <a:t>They used sterilization to cure social ills by preventing those considered “unfit” from having children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Carolina eugenics program was the third largest in the nation. </a:t>
            </a:r>
          </a:p>
          <a:p>
            <a:r>
              <a:rPr lang="en-US" dirty="0" smtClean="0"/>
              <a:t>Sterilization was overseen by the Eugenics Commission, a panel of five people. </a:t>
            </a:r>
          </a:p>
          <a:p>
            <a:pPr lvl="1"/>
            <a:r>
              <a:rPr lang="en-US" dirty="0" smtClean="0"/>
              <a:t>Appointed by governor </a:t>
            </a:r>
          </a:p>
          <a:p>
            <a:r>
              <a:rPr lang="en-US" dirty="0" smtClean="0"/>
              <a:t>The Eugenics Commission was formally abolished by the legislature in 1977.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State (1): </a:t>
            </a:r>
            <a:r>
              <a:rPr lang="en-US" dirty="0" smtClean="0"/>
              <a:t>a political unit that has authority to govern itself</a:t>
            </a:r>
          </a:p>
          <a:p>
            <a:r>
              <a:rPr lang="en-US" dirty="0"/>
              <a:t>State can establish rules for the health, safety and welfare of their citizens. </a:t>
            </a:r>
            <a:endParaRPr lang="en-US" dirty="0" smtClean="0"/>
          </a:p>
          <a:p>
            <a:r>
              <a:rPr lang="en-US" dirty="0"/>
              <a:t>Reserved </a:t>
            </a:r>
            <a:r>
              <a:rPr lang="en-US" dirty="0" smtClean="0"/>
              <a:t>powers: powers </a:t>
            </a:r>
            <a:r>
              <a:rPr lang="en-US" dirty="0"/>
              <a:t>held solely by the </a:t>
            </a:r>
            <a:r>
              <a:rPr lang="en-US" dirty="0" smtClean="0"/>
              <a:t>states</a:t>
            </a:r>
          </a:p>
          <a:p>
            <a:pPr lvl="1"/>
            <a:r>
              <a:rPr lang="en-US" dirty="0" smtClean="0"/>
              <a:t>The 10</a:t>
            </a:r>
            <a:r>
              <a:rPr lang="en-US" baseline="30000" dirty="0" smtClean="0"/>
              <a:t>th</a:t>
            </a:r>
            <a:r>
              <a:rPr lang="en-US" dirty="0" smtClean="0"/>
              <a:t> Amendment is the Constitutional basis for reserved powers.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“Lifting the Curtin on a Shameful Era”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about…</a:t>
            </a:r>
          </a:p>
          <a:p>
            <a:pPr lvl="1"/>
            <a:r>
              <a:rPr lang="en-US" dirty="0" smtClean="0"/>
              <a:t>What surprised you as you read?</a:t>
            </a:r>
          </a:p>
          <a:p>
            <a:pPr lvl="1"/>
            <a:r>
              <a:rPr lang="en-US" dirty="0" smtClean="0"/>
              <a:t>What did you agree with? What did you disagree with?</a:t>
            </a:r>
          </a:p>
          <a:p>
            <a:r>
              <a:rPr lang="en-US" dirty="0" smtClean="0"/>
              <a:t>We will examine a 1976 NC Supreme Court case involving sterilization.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 Moore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NCSC held that the State could constitutionally sterilize Moore.</a:t>
            </a:r>
          </a:p>
          <a:p>
            <a:r>
              <a:rPr lang="en-US" dirty="0" smtClean="0"/>
              <a:t>The court held that Moore’s constitutional right to reproduce was outweighed by the State’s interest in sterilizing Moore to protect the welfare of his unborn children, society, and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2003 North Carolina officially repealed its sterilization law.</a:t>
            </a:r>
          </a:p>
          <a:p>
            <a:r>
              <a:rPr lang="en-US" dirty="0" smtClean="0"/>
              <a:t>The General Assembly determined that victims should receive  treatment for the mental and physical ills left by their sterilization. </a:t>
            </a:r>
          </a:p>
          <a:p>
            <a:r>
              <a:rPr lang="en-US" dirty="0" smtClean="0"/>
              <a:t>In 2013 a 10,000,000 fund was established to pay victims </a:t>
            </a:r>
            <a:r>
              <a:rPr lang="en-US" smtClean="0"/>
              <a:t>of sterilization.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Constitution says nothing about counties, cities, towns, boroughs, or any other small unit of government. </a:t>
            </a:r>
            <a:endParaRPr lang="en-US" dirty="0" smtClean="0"/>
          </a:p>
          <a:p>
            <a:r>
              <a:rPr lang="en-US" dirty="0" smtClean="0"/>
              <a:t>The states </a:t>
            </a:r>
            <a:r>
              <a:rPr lang="en-US" dirty="0"/>
              <a:t>decide what kinds of smaller governments to create and what powers those local governments will have. </a:t>
            </a:r>
            <a:endParaRPr lang="en-US" dirty="0" smtClean="0"/>
          </a:p>
          <a:p>
            <a:r>
              <a:rPr lang="en-US" dirty="0" smtClean="0"/>
              <a:t>States </a:t>
            </a:r>
            <a:r>
              <a:rPr lang="en-US" dirty="0"/>
              <a:t>rely on local government to deliver certain kinds of services to people. </a:t>
            </a:r>
          </a:p>
        </p:txBody>
      </p:sp>
    </p:spTree>
    <p:extLst>
      <p:ext uri="{BB962C8B-B14F-4D97-AF65-F5344CB8AC3E}">
        <p14:creationId xmlns:p14="http://schemas.microsoft.com/office/powerpoint/2010/main" val="32541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and State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14912"/>
          </a:xfrm>
        </p:spPr>
        <p:txBody>
          <a:bodyPr>
            <a:normAutofit/>
          </a:bodyPr>
          <a:lstStyle/>
          <a:p>
            <a:r>
              <a:rPr lang="en-US" dirty="0" smtClean="0"/>
              <a:t>The Federal government may </a:t>
            </a:r>
            <a:r>
              <a:rPr lang="en-US" dirty="0"/>
              <a:t>like to pass a nationwide law, but because of the state/federal power split, it can’t.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influence states to change their own </a:t>
            </a:r>
            <a:r>
              <a:rPr lang="en-US" dirty="0" smtClean="0"/>
              <a:t>laws and implement programs through funding.</a:t>
            </a:r>
          </a:p>
          <a:p>
            <a:pPr lvl="1"/>
            <a:r>
              <a:rPr lang="en-US" b="1" dirty="0" smtClean="0"/>
              <a:t>Grants-in-aid (2)</a:t>
            </a:r>
            <a:r>
              <a:rPr lang="en-US" dirty="0" smtClean="0"/>
              <a:t>: </a:t>
            </a:r>
            <a:r>
              <a:rPr lang="en-US" dirty="0"/>
              <a:t>federal funds given to state and local government for a specific purpose  </a:t>
            </a:r>
          </a:p>
          <a:p>
            <a:pPr lvl="1"/>
            <a:r>
              <a:rPr lang="en-US" b="1" dirty="0"/>
              <a:t>Block </a:t>
            </a:r>
            <a:r>
              <a:rPr lang="en-US" b="1" dirty="0" smtClean="0"/>
              <a:t>grants (3)</a:t>
            </a:r>
            <a:r>
              <a:rPr lang="en-US" dirty="0" smtClean="0"/>
              <a:t>: </a:t>
            </a:r>
            <a:r>
              <a:rPr lang="en-US" dirty="0"/>
              <a:t>funds given by federal government for a broadly defined purpose.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constitutions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957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1777 </a:t>
            </a:r>
            <a:r>
              <a:rPr lang="en-US" dirty="0"/>
              <a:t>the Continental Congress asked all 13 states to set up their own governments by creating a state </a:t>
            </a:r>
            <a:r>
              <a:rPr lang="en-US" dirty="0" smtClean="0"/>
              <a:t>constitution.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NC Constitution is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protect the rights of the </a:t>
            </a:r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provide a framework of government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 NC Constitution is modeled after the US Constitution and based on the same principles.</a:t>
            </a:r>
          </a:p>
          <a:p>
            <a:pPr lvl="1"/>
            <a:r>
              <a:rPr lang="en-US" dirty="0" smtClean="0"/>
              <a:t>“Please let Friday come soon”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Carolina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 NC Constitution overlooked?</a:t>
            </a:r>
          </a:p>
          <a:p>
            <a:r>
              <a:rPr lang="en-US" dirty="0" smtClean="0"/>
              <a:t>What can state constitutions guarantee?</a:t>
            </a:r>
          </a:p>
          <a:p>
            <a:r>
              <a:rPr lang="en-US" dirty="0" smtClean="0"/>
              <a:t>What is being eroded in the US?</a:t>
            </a:r>
          </a:p>
          <a:p>
            <a:r>
              <a:rPr lang="en-US" dirty="0" smtClean="0"/>
              <a:t>Do you agree with </a:t>
            </a:r>
            <a:r>
              <a:rPr lang="en-US" dirty="0" err="1" smtClean="0"/>
              <a:t>Kickler’s</a:t>
            </a:r>
            <a:r>
              <a:rPr lang="en-US" dirty="0" smtClean="0"/>
              <a:t> point of view?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https://www.youtube.com/watch?v=-erl3SPJZKo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1811</Words>
  <Application>Microsoft Office PowerPoint</Application>
  <PresentationFormat>On-screen Show (4:3)</PresentationFormat>
  <Paragraphs>245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State Government </vt:lpstr>
      <vt:lpstr>Bellringer 4/10</vt:lpstr>
      <vt:lpstr>Federal System</vt:lpstr>
      <vt:lpstr>State Government</vt:lpstr>
      <vt:lpstr>Local Government</vt:lpstr>
      <vt:lpstr>Federal and State </vt:lpstr>
      <vt:lpstr>State constitutions </vt:lpstr>
      <vt:lpstr>NC Constitution </vt:lpstr>
      <vt:lpstr>North Carolina Constitution </vt:lpstr>
      <vt:lpstr>NC Constitution </vt:lpstr>
      <vt:lpstr>NC Constitution</vt:lpstr>
      <vt:lpstr>Amending the NC Constitution </vt:lpstr>
      <vt:lpstr>State Separation of Powers</vt:lpstr>
      <vt:lpstr>Local Separation of Powers</vt:lpstr>
      <vt:lpstr>Bellringer 4/11</vt:lpstr>
      <vt:lpstr>Separation of Powers </vt:lpstr>
      <vt:lpstr>North Carolina Legislature</vt:lpstr>
      <vt:lpstr>NC Legislature</vt:lpstr>
      <vt:lpstr>PowerPoint Presentation</vt:lpstr>
      <vt:lpstr>Senate District 2</vt:lpstr>
      <vt:lpstr>NC Legislature</vt:lpstr>
      <vt:lpstr>PowerPoint Presentation</vt:lpstr>
      <vt:lpstr>District 12</vt:lpstr>
      <vt:lpstr>District 10</vt:lpstr>
      <vt:lpstr>District 3</vt:lpstr>
      <vt:lpstr>Passing State Laws </vt:lpstr>
      <vt:lpstr>Passing State Laws - NC </vt:lpstr>
      <vt:lpstr>NC Constitution </vt:lpstr>
      <vt:lpstr>Executive Branch: Governor </vt:lpstr>
      <vt:lpstr>Executive Branch: Lieutenant Governor</vt:lpstr>
      <vt:lpstr>NC Executive Branch</vt:lpstr>
      <vt:lpstr>Executive Branch: Council of State</vt:lpstr>
      <vt:lpstr>NC Executive Branch</vt:lpstr>
      <vt:lpstr>Powers and Duties of Governor </vt:lpstr>
      <vt:lpstr>Courts: Judges</vt:lpstr>
      <vt:lpstr>NC Court</vt:lpstr>
      <vt:lpstr>State Agencies and Officials </vt:lpstr>
      <vt:lpstr>NC History</vt:lpstr>
      <vt:lpstr>NC History</vt:lpstr>
      <vt:lpstr>“Lifting the Curtin on a Shameful Era”</vt:lpstr>
      <vt:lpstr>In re Moore</vt:lpstr>
      <vt:lpstr>NC History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Government</dc:title>
  <dc:creator>April Baxter</dc:creator>
  <cp:lastModifiedBy>Teacher</cp:lastModifiedBy>
  <cp:revision>104</cp:revision>
  <dcterms:created xsi:type="dcterms:W3CDTF">2015-04-12T18:36:29Z</dcterms:created>
  <dcterms:modified xsi:type="dcterms:W3CDTF">2017-04-06T17:25:50Z</dcterms:modified>
</cp:coreProperties>
</file>