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302" r:id="rId3"/>
    <p:sldId id="323" r:id="rId4"/>
    <p:sldId id="324" r:id="rId5"/>
    <p:sldId id="325" r:id="rId6"/>
    <p:sldId id="326" r:id="rId7"/>
    <p:sldId id="327" r:id="rId8"/>
    <p:sldId id="328" r:id="rId9"/>
    <p:sldId id="337" r:id="rId10"/>
    <p:sldId id="331" r:id="rId11"/>
    <p:sldId id="332" r:id="rId12"/>
    <p:sldId id="333" r:id="rId13"/>
    <p:sldId id="334" r:id="rId14"/>
    <p:sldId id="335" r:id="rId15"/>
    <p:sldId id="348" r:id="rId16"/>
    <p:sldId id="340" r:id="rId17"/>
    <p:sldId id="342" r:id="rId18"/>
    <p:sldId id="341" r:id="rId19"/>
    <p:sldId id="314" r:id="rId20"/>
    <p:sldId id="315" r:id="rId21"/>
    <p:sldId id="343" r:id="rId22"/>
    <p:sldId id="34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9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4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1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0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5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3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0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PK-netuhHA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4Ca5yVw-Q&amp;feature=youtube_gdata_play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Government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005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Municipalities </a:t>
            </a:r>
            <a:r>
              <a:rPr lang="en-US" dirty="0"/>
              <a:t>(cities, towns, and villages) are incorporated within </a:t>
            </a:r>
            <a:r>
              <a:rPr lang="en-US"/>
              <a:t>counties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96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2067"/>
          </a:xfrm>
        </p:spPr>
        <p:txBody>
          <a:bodyPr>
            <a:normAutofit/>
          </a:bodyPr>
          <a:lstStyle/>
          <a:p>
            <a:r>
              <a:rPr lang="en-US" dirty="0"/>
              <a:t>Voters in each municipality elect their own governing board, </a:t>
            </a:r>
            <a:endParaRPr lang="en-US" dirty="0" smtClean="0"/>
          </a:p>
          <a:p>
            <a:pPr lvl="1"/>
            <a:r>
              <a:rPr lang="en-US" dirty="0" smtClean="0"/>
              <a:t>Called a council</a:t>
            </a:r>
            <a:r>
              <a:rPr lang="en-US" dirty="0"/>
              <a:t>, board of aldermen, or board of commissioners. </a:t>
            </a:r>
            <a:endParaRPr lang="en-US" dirty="0" smtClean="0"/>
          </a:p>
          <a:p>
            <a:pPr lvl="2"/>
            <a:r>
              <a:rPr lang="en-US" dirty="0" smtClean="0">
                <a:effectLst/>
              </a:rPr>
              <a:t>City of New Bern has a Board of Aldermen</a:t>
            </a:r>
          </a:p>
          <a:p>
            <a:pPr lvl="1"/>
            <a:r>
              <a:rPr lang="en-US" dirty="0" smtClean="0"/>
              <a:t>They make </a:t>
            </a:r>
            <a:r>
              <a:rPr lang="en-US" dirty="0"/>
              <a:t>all official decisions for the </a:t>
            </a:r>
            <a:r>
              <a:rPr lang="en-US" dirty="0" smtClean="0"/>
              <a:t>city</a:t>
            </a:r>
          </a:p>
          <a:p>
            <a:r>
              <a:rPr lang="en-US" dirty="0" smtClean="0"/>
              <a:t>Advisory boards often offer </a:t>
            </a:r>
            <a:r>
              <a:rPr lang="en-US" dirty="0"/>
              <a:t>recommendations </a:t>
            </a:r>
            <a:r>
              <a:rPr lang="en-US" dirty="0" smtClean="0"/>
              <a:t>in areas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93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Most cities elect a mayor but they may not have much power.</a:t>
            </a:r>
          </a:p>
          <a:p>
            <a:r>
              <a:rPr lang="en-US" altLang="en-US" dirty="0" smtClean="0"/>
              <a:t>Weak mayor</a:t>
            </a:r>
          </a:p>
          <a:p>
            <a:pPr lvl="1"/>
            <a:r>
              <a:rPr lang="en-US" altLang="en-US" dirty="0" smtClean="0"/>
              <a:t>Mayor serves a ceremonial role</a:t>
            </a:r>
          </a:p>
          <a:p>
            <a:pPr lvl="1"/>
            <a:r>
              <a:rPr lang="en-US" altLang="en-US" dirty="0" smtClean="0"/>
              <a:t>City manager, hired by council, carries out policies </a:t>
            </a:r>
          </a:p>
          <a:p>
            <a:r>
              <a:rPr lang="en-US" altLang="en-US" dirty="0" smtClean="0"/>
              <a:t>Strong mayor </a:t>
            </a:r>
          </a:p>
          <a:p>
            <a:pPr lvl="1"/>
            <a:r>
              <a:rPr lang="en-US" altLang="en-US" dirty="0" smtClean="0"/>
              <a:t>Mayor serves as chief executive </a:t>
            </a:r>
          </a:p>
          <a:p>
            <a:r>
              <a:rPr lang="en-US" altLang="en-US" dirty="0" smtClean="0"/>
              <a:t> </a:t>
            </a:r>
            <a:r>
              <a:rPr lang="en-US" altLang="en-US" dirty="0"/>
              <a:t>M</a:t>
            </a:r>
            <a:r>
              <a:rPr lang="en-US" altLang="en-US" dirty="0" smtClean="0"/>
              <a:t>unicipalities in NC use the weak mayor-council-manager plan.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Municipalities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Legislative: Councils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Make </a:t>
            </a:r>
            <a:r>
              <a:rPr lang="en-US" altLang="en-US" sz="2400" dirty="0"/>
              <a:t>ordinances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Approve personnel &amp; budget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Levy taxes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Mayors: Ceremonial Executive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Make appointments to Advisory Boards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Ceremonial Functions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Managers: Chief Executive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Make budget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Carry out ordinances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Oversee non-elected personnel; hire non-elected department heads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249774"/>
            <a:ext cx="8042275" cy="445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6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government considered most democratic because town meetings are held for the public to voice their concerns.</a:t>
            </a:r>
          </a:p>
          <a:p>
            <a:pPr lvl="1"/>
            <a:r>
              <a:rPr lang="en-US" dirty="0" smtClean="0"/>
              <a:t>Some small towns have decisions made at town meetings.</a:t>
            </a:r>
          </a:p>
          <a:p>
            <a:r>
              <a:rPr lang="en-US" dirty="0" smtClean="0"/>
              <a:t>Some local government allow initiatives  </a:t>
            </a:r>
          </a:p>
          <a:p>
            <a:pPr lvl="1"/>
            <a:r>
              <a:rPr lang="en-US" b="1" dirty="0" smtClean="0"/>
              <a:t>Initiatives (13): </a:t>
            </a:r>
            <a:r>
              <a:rPr lang="en-US" dirty="0" smtClean="0"/>
              <a:t>citizens are able to start new legislation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Controversies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Annexation: City </a:t>
            </a:r>
            <a:r>
              <a:rPr lang="en-US" dirty="0"/>
              <a:t>expands by incorporating outlying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Pro: </a:t>
            </a:r>
            <a:r>
              <a:rPr lang="en-US" dirty="0"/>
              <a:t>utility and police/fire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Con: </a:t>
            </a:r>
            <a:r>
              <a:rPr lang="en-US" dirty="0"/>
              <a:t>higher taxes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Balanced budget: NC </a:t>
            </a:r>
            <a:r>
              <a:rPr lang="en-US" dirty="0"/>
              <a:t>Constitution says government spending must equal </a:t>
            </a:r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Pro: no debt</a:t>
            </a:r>
          </a:p>
          <a:p>
            <a:pPr lvl="1"/>
            <a:r>
              <a:rPr lang="en-US" dirty="0" smtClean="0"/>
              <a:t>Con: difficult to do; raise taxes or spend less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86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640080"/>
            <a:ext cx="7696200" cy="5577840"/>
          </a:xfrm>
        </p:spPr>
      </p:pic>
    </p:spTree>
    <p:extLst>
      <p:ext uri="{BB962C8B-B14F-4D97-AF65-F5344CB8AC3E}">
        <p14:creationId xmlns:p14="http://schemas.microsoft.com/office/powerpoint/2010/main" val="14063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lottery: Education lottery raises money for education </a:t>
            </a:r>
          </a:p>
          <a:p>
            <a:pPr lvl="1"/>
            <a:r>
              <a:rPr lang="en-US" altLang="en-US" dirty="0" smtClean="0"/>
              <a:t>Pro: </a:t>
            </a:r>
            <a:r>
              <a:rPr lang="en-US" altLang="en-US" dirty="0"/>
              <a:t>raise money </a:t>
            </a:r>
            <a:r>
              <a:rPr lang="en-US" altLang="en-US" dirty="0" smtClean="0"/>
              <a:t>without </a:t>
            </a:r>
            <a:r>
              <a:rPr lang="en-US" altLang="en-US" dirty="0"/>
              <a:t>new taxes</a:t>
            </a:r>
          </a:p>
          <a:p>
            <a:pPr lvl="1"/>
            <a:r>
              <a:rPr lang="en-US" altLang="en-US" dirty="0" smtClean="0"/>
              <a:t>Con: </a:t>
            </a:r>
            <a:r>
              <a:rPr lang="en-US" altLang="en-US" dirty="0"/>
              <a:t>Gambling is immoral, disadvantages poorer </a:t>
            </a:r>
            <a:r>
              <a:rPr lang="en-US" altLang="en-US" dirty="0" smtClean="0"/>
              <a:t>citizens, education getting less money</a:t>
            </a:r>
          </a:p>
          <a:p>
            <a:pPr lvl="1"/>
            <a:r>
              <a:rPr lang="en-US" altLang="en-US" smtClean="0">
                <a:hlinkClick r:id="rId2"/>
              </a:rPr>
              <a:t>Lottery</a:t>
            </a:r>
            <a:endParaRPr lang="en-US" altLang="en-US" dirty="0" smtClean="0"/>
          </a:p>
          <a:p>
            <a:pPr lvl="1"/>
            <a:endParaRPr lang="en-US" alt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Charter Schools: </a:t>
            </a:r>
            <a:r>
              <a:rPr lang="en-US" altLang="en-US" dirty="0" smtClean="0"/>
              <a:t>Public </a:t>
            </a:r>
            <a:r>
              <a:rPr lang="en-US" altLang="en-US" dirty="0"/>
              <a:t>schools for specific needs (behaviorally challenged or exceptional students)</a:t>
            </a:r>
          </a:p>
          <a:p>
            <a:pPr lvl="1"/>
            <a:r>
              <a:rPr lang="en-US" altLang="en-US" dirty="0" smtClean="0"/>
              <a:t>Pro: </a:t>
            </a:r>
            <a:r>
              <a:rPr lang="en-US" altLang="en-US" dirty="0"/>
              <a:t>Alternative to public education; meets special needs</a:t>
            </a:r>
          </a:p>
          <a:p>
            <a:pPr lvl="1"/>
            <a:r>
              <a:rPr lang="en-US" altLang="en-US" dirty="0" smtClean="0"/>
              <a:t>Con: Public </a:t>
            </a:r>
            <a:r>
              <a:rPr lang="en-US" altLang="en-US" dirty="0"/>
              <a:t>taxes for small </a:t>
            </a:r>
            <a:r>
              <a:rPr lang="en-US" altLang="en-US" dirty="0" smtClean="0"/>
              <a:t>population; take </a:t>
            </a:r>
            <a:r>
              <a:rPr lang="en-US" altLang="en-US" dirty="0"/>
              <a:t>away diversity from public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Controversies </a:t>
            </a:r>
            <a:endParaRPr lang="en-US" dirty="0"/>
          </a:p>
        </p:txBody>
      </p:sp>
      <p:pic>
        <p:nvPicPr>
          <p:cNvPr id="4" name="Content Placeholder 3" descr="Screen Shot 2015-04-13 at 4.41.3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96" b="-74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28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r>
              <a:rPr lang="en-US" dirty="0" smtClean="0"/>
              <a:t>4/12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separation of powers represented at the state level?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Controversies </a:t>
            </a:r>
            <a:endParaRPr lang="en-US" dirty="0"/>
          </a:p>
        </p:txBody>
      </p:sp>
      <p:pic>
        <p:nvPicPr>
          <p:cNvPr id="4" name="Content Placeholder 3" descr="Screen Shot 2015-04-13 at 4.41.5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00" b="-137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21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Controversies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bussing: </a:t>
            </a:r>
            <a:r>
              <a:rPr lang="en-US" altLang="en-US" dirty="0" smtClean="0"/>
              <a:t>Ensure </a:t>
            </a:r>
            <a:r>
              <a:rPr lang="en-US" altLang="en-US" dirty="0"/>
              <a:t>diversity in schools by bussing students from different neighborhoods</a:t>
            </a:r>
          </a:p>
          <a:p>
            <a:pPr lvl="1"/>
            <a:r>
              <a:rPr lang="en-US" altLang="en-US" dirty="0" smtClean="0"/>
              <a:t>Pro: </a:t>
            </a:r>
            <a:r>
              <a:rPr lang="en-US" altLang="en-US" dirty="0"/>
              <a:t>prevents de facto segregation</a:t>
            </a:r>
          </a:p>
          <a:p>
            <a:pPr lvl="1"/>
            <a:r>
              <a:rPr lang="en-US" altLang="en-US" dirty="0" smtClean="0"/>
              <a:t>Con: </a:t>
            </a:r>
            <a:r>
              <a:rPr lang="en-US" altLang="en-US" dirty="0"/>
              <a:t>Inconvenience; makes race an</a:t>
            </a:r>
            <a:r>
              <a:rPr lang="en-US" dirty="0" smtClean="0"/>
              <a:t> issue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Redistricting: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en-US" altLang="en-US" dirty="0" smtClean="0"/>
              <a:t>one </a:t>
            </a:r>
            <a:r>
              <a:rPr lang="en-US" altLang="en-US" dirty="0"/>
              <a:t>every 10 years with new census by state legislature to </a:t>
            </a:r>
            <a:r>
              <a:rPr lang="en-US" altLang="en-US" dirty="0" smtClean="0"/>
              <a:t>reapportion</a:t>
            </a:r>
          </a:p>
          <a:p>
            <a:pPr lvl="1"/>
            <a:r>
              <a:rPr lang="en-US" altLang="en-US" dirty="0" smtClean="0"/>
              <a:t>Pro: make sure districts are even in population </a:t>
            </a:r>
          </a:p>
          <a:p>
            <a:pPr lvl="1"/>
            <a:r>
              <a:rPr lang="en-US" altLang="en-US" dirty="0" smtClean="0"/>
              <a:t>Con: gerrymandering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Answer the following questions</a:t>
            </a:r>
          </a:p>
          <a:p>
            <a:r>
              <a:rPr lang="en-US" dirty="0" smtClean="0"/>
              <a:t>1. Review </a:t>
            </a:r>
            <a:r>
              <a:rPr lang="en-US" dirty="0"/>
              <a:t>the local government jobs you have now learned about. Choose three jobs that you think are most important and explain why. </a:t>
            </a:r>
          </a:p>
          <a:p>
            <a:r>
              <a:rPr lang="en-US" dirty="0" smtClean="0"/>
              <a:t>2. Which </a:t>
            </a:r>
            <a:r>
              <a:rPr lang="en-US" dirty="0"/>
              <a:t>local government employee or department provides a service that impacts you the most? Explain. </a:t>
            </a:r>
          </a:p>
          <a:p>
            <a:r>
              <a:rPr lang="en-US" dirty="0" smtClean="0"/>
              <a:t>3. Which </a:t>
            </a:r>
            <a:r>
              <a:rPr lang="en-US" dirty="0"/>
              <a:t>of the jobs would be the most difficult to perform and why? </a:t>
            </a:r>
          </a:p>
          <a:p>
            <a:r>
              <a:rPr lang="en-US" dirty="0" smtClean="0"/>
              <a:t>4. Of </a:t>
            </a:r>
            <a:r>
              <a:rPr lang="en-US" dirty="0"/>
              <a:t>all the jobs in local government, which would you most like to perform and why?</a:t>
            </a:r>
          </a:p>
        </p:txBody>
      </p:sp>
    </p:spTree>
    <p:extLst>
      <p:ext uri="{BB962C8B-B14F-4D97-AF65-F5344CB8AC3E}">
        <p14:creationId xmlns:p14="http://schemas.microsoft.com/office/powerpoint/2010/main" val="39196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Authority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42163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All state constitutions lay out rules for establishing local governments.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General Assembly shall provide for the </a:t>
            </a:r>
            <a:r>
              <a:rPr lang="en-US" u="sng" dirty="0"/>
              <a:t>organization and government and the fixing of boundaries of counties, cities and towns</a:t>
            </a:r>
            <a:r>
              <a:rPr lang="en-US" dirty="0"/>
              <a:t>, and other governmental subdivisions, and, except as otherwise prohibited by this Constitution, </a:t>
            </a:r>
            <a:r>
              <a:rPr lang="en-US" u="sng" dirty="0"/>
              <a:t>may give such powers and duties to counties, cities and towns</a:t>
            </a:r>
            <a:r>
              <a:rPr lang="en-US" dirty="0"/>
              <a:t>, and other governmental subdivisions as it may deem </a:t>
            </a:r>
            <a:r>
              <a:rPr lang="en-US" dirty="0" smtClean="0"/>
              <a:t>advisable”</a:t>
            </a:r>
          </a:p>
          <a:p>
            <a:r>
              <a:rPr lang="en-US" dirty="0" smtClean="0"/>
              <a:t>Local </a:t>
            </a:r>
            <a:r>
              <a:rPr lang="en-US" dirty="0"/>
              <a:t>governments get their charter from the state</a:t>
            </a:r>
          </a:p>
          <a:p>
            <a:pPr lvl="1"/>
            <a:r>
              <a:rPr lang="en-US" b="1" dirty="0" smtClean="0"/>
              <a:t>Charter (10)</a:t>
            </a:r>
            <a:r>
              <a:rPr lang="en-US" dirty="0" smtClean="0"/>
              <a:t>: </a:t>
            </a:r>
            <a:r>
              <a:rPr lang="en-US" dirty="0"/>
              <a:t>A basic plan of government granted by state legislatures to local </a:t>
            </a:r>
            <a:r>
              <a:rPr lang="en-US" dirty="0" smtClean="0"/>
              <a:t>governments</a:t>
            </a:r>
          </a:p>
          <a:p>
            <a:r>
              <a:rPr lang="en-US" dirty="0" smtClean="0"/>
              <a:t>Two main types of local government in NC:</a:t>
            </a:r>
          </a:p>
          <a:p>
            <a:pPr lvl="1"/>
            <a:r>
              <a:rPr lang="en-US" dirty="0" smtClean="0"/>
              <a:t>Municipality and Counties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/>
              <a:t>Types of Local Governments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600200"/>
            <a:ext cx="8540750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600" dirty="0" smtClean="0"/>
              <a:t>Counties:  largest subdivision of a state.</a:t>
            </a:r>
          </a:p>
          <a:p>
            <a:pPr lvl="1"/>
            <a:r>
              <a:rPr lang="en-US" altLang="en-US" sz="3400" dirty="0" smtClean="0"/>
              <a:t>NC has 100 counties </a:t>
            </a:r>
          </a:p>
          <a:p>
            <a:pPr eaLnBrk="1" hangingPunct="1"/>
            <a:r>
              <a:rPr lang="en-US" altLang="en-US" sz="3600" b="1" dirty="0" smtClean="0"/>
              <a:t>Municipalities (11)</a:t>
            </a:r>
            <a:r>
              <a:rPr lang="en-US" altLang="en-US" sz="3600" dirty="0" smtClean="0"/>
              <a:t>:  </a:t>
            </a:r>
            <a:r>
              <a:rPr lang="en-US" altLang="en-US" sz="3600" dirty="0"/>
              <a:t>U</a:t>
            </a:r>
            <a:r>
              <a:rPr lang="en-US" dirty="0" smtClean="0"/>
              <a:t>nit </a:t>
            </a:r>
            <a:r>
              <a:rPr lang="en-US" dirty="0"/>
              <a:t>of government that is incorporated by the state and has a large degree of self-governance</a:t>
            </a:r>
          </a:p>
          <a:p>
            <a:pPr lvl="1"/>
            <a:r>
              <a:rPr lang="en-US" altLang="en-US" sz="3400" dirty="0" smtClean="0"/>
              <a:t>City</a:t>
            </a:r>
          </a:p>
          <a:p>
            <a:pPr lvl="1"/>
            <a:r>
              <a:rPr lang="en-US" altLang="en-US" sz="3400" dirty="0" smtClean="0"/>
              <a:t>Metropolitan area</a:t>
            </a:r>
          </a:p>
          <a:p>
            <a:pPr lvl="1"/>
            <a:r>
              <a:rPr lang="en-US" altLang="en-US" sz="3400" dirty="0" smtClean="0"/>
              <a:t>Town</a:t>
            </a:r>
          </a:p>
          <a:p>
            <a:pPr lvl="1"/>
            <a:r>
              <a:rPr lang="en-US" altLang="en-US" sz="3400" dirty="0" smtClean="0"/>
              <a:t>Borough</a:t>
            </a:r>
          </a:p>
          <a:p>
            <a:pPr lvl="1"/>
            <a:r>
              <a:rPr lang="en-US" altLang="en-US" sz="3400" dirty="0" smtClean="0"/>
              <a:t>Village</a:t>
            </a:r>
          </a:p>
          <a:p>
            <a:pPr marL="0" indent="0" eaLnBrk="1" hangingPunct="1">
              <a:buNone/>
            </a:pP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4060072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Functions of Local Governments</a:t>
            </a:r>
          </a:p>
        </p:txBody>
      </p:sp>
      <p:sp>
        <p:nvSpPr>
          <p:cNvPr id="10245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1600200"/>
            <a:ext cx="4422775" cy="44989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 sz="4400" dirty="0" smtClean="0">
                <a:ea typeface="+mn-ea"/>
              </a:rPr>
              <a:t>Education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 sz="4400" dirty="0" smtClean="0">
                <a:ea typeface="+mn-ea"/>
              </a:rPr>
              <a:t>Transportation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 sz="4400" dirty="0" smtClean="0">
                <a:ea typeface="+mn-ea"/>
              </a:rPr>
              <a:t>Social Services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 sz="4400" dirty="0" smtClean="0">
                <a:ea typeface="+mn-ea"/>
              </a:rPr>
              <a:t>Sewage &amp; Sanitation</a:t>
            </a:r>
          </a:p>
          <a:p>
            <a:pPr eaLnBrk="1" hangingPunct="1">
              <a:buFont typeface="Arial" charset="0"/>
              <a:buChar char="►"/>
              <a:defRPr/>
            </a:pPr>
            <a:endParaRPr lang="en-US" sz="3200" dirty="0" smtClean="0">
              <a:ea typeface="+mn-ea"/>
            </a:endParaRPr>
          </a:p>
        </p:txBody>
      </p:sp>
      <p:sp>
        <p:nvSpPr>
          <p:cNvPr id="10246" name="Rectangle 6"/>
          <p:cNvSpPr>
            <a:spLocks noGrp="1" noRot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dirty="0" smtClean="0"/>
              <a:t>Zoning (land use)</a:t>
            </a:r>
          </a:p>
          <a:p>
            <a:pPr eaLnBrk="1" hangingPunct="1"/>
            <a:r>
              <a:rPr lang="en-US" altLang="en-US" sz="4400" dirty="0" smtClean="0"/>
              <a:t>Police &amp; Fire</a:t>
            </a:r>
          </a:p>
          <a:p>
            <a:pPr eaLnBrk="1" hangingPunct="1"/>
            <a:r>
              <a:rPr lang="en-US" altLang="en-US" sz="4400" dirty="0" smtClean="0"/>
              <a:t>Recreation</a:t>
            </a:r>
          </a:p>
          <a:p>
            <a:pPr eaLnBrk="1" hangingPunct="1"/>
            <a:r>
              <a:rPr lang="en-US" altLang="en-US" sz="4400" dirty="0" smtClean="0"/>
              <a:t>Elections</a:t>
            </a:r>
          </a:p>
        </p:txBody>
      </p:sp>
    </p:spTree>
    <p:extLst>
      <p:ext uri="{BB962C8B-B14F-4D97-AF65-F5344CB8AC3E}">
        <p14:creationId xmlns:p14="http://schemas.microsoft.com/office/powerpoint/2010/main" val="278480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  <p:bldP spid="102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Screen Shot 2015-04-13 at 4.20.0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798" b="-110798"/>
          <a:stretch>
            <a:fillRect/>
          </a:stretch>
        </p:blipFill>
        <p:spPr>
          <a:xfrm>
            <a:off x="457200" y="576263"/>
            <a:ext cx="8229600" cy="5549900"/>
          </a:xfrm>
        </p:spPr>
      </p:pic>
    </p:spTree>
    <p:extLst>
      <p:ext uri="{BB962C8B-B14F-4D97-AF65-F5344CB8AC3E}">
        <p14:creationId xmlns:p14="http://schemas.microsoft.com/office/powerpoint/2010/main" val="24784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4-13 at 4.20.2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7785" b="-107785"/>
          <a:stretch>
            <a:fillRect/>
          </a:stretch>
        </p:blipFill>
        <p:spPr>
          <a:xfrm>
            <a:off x="457200" y="576263"/>
            <a:ext cx="8229600" cy="5549900"/>
          </a:xfrm>
        </p:spPr>
      </p:pic>
    </p:spTree>
    <p:extLst>
      <p:ext uri="{BB962C8B-B14F-4D97-AF65-F5344CB8AC3E}">
        <p14:creationId xmlns:p14="http://schemas.microsoft.com/office/powerpoint/2010/main" val="22728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Screen Shot 2015-04-13 at 4.20.1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99" b="-26199"/>
          <a:stretch>
            <a:fillRect/>
          </a:stretch>
        </p:blipFill>
        <p:spPr>
          <a:xfrm>
            <a:off x="457200" y="576263"/>
            <a:ext cx="8229600" cy="5549900"/>
          </a:xfrm>
        </p:spPr>
      </p:pic>
    </p:spTree>
    <p:extLst>
      <p:ext uri="{BB962C8B-B14F-4D97-AF65-F5344CB8AC3E}">
        <p14:creationId xmlns:p14="http://schemas.microsoft.com/office/powerpoint/2010/main" val="166916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County SOP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15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Legislative: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oard of Commissioners</a:t>
            </a:r>
          </a:p>
          <a:p>
            <a:pPr lvl="2"/>
            <a:r>
              <a:rPr lang="en-US" dirty="0" smtClean="0"/>
              <a:t>Craven County has 7 commissioners </a:t>
            </a:r>
          </a:p>
          <a:p>
            <a:pPr lvl="1"/>
            <a:r>
              <a:rPr lang="en-US" b="1" dirty="0" smtClean="0"/>
              <a:t>Ordinances(12): </a:t>
            </a:r>
            <a:r>
              <a:rPr lang="en-US" altLang="en-US" dirty="0"/>
              <a:t>regulations that govern a </a:t>
            </a:r>
            <a:r>
              <a:rPr lang="en-US" altLang="en-US" dirty="0" smtClean="0"/>
              <a:t>community</a:t>
            </a:r>
            <a:endParaRPr lang="en-US" dirty="0" smtClean="0"/>
          </a:p>
          <a:p>
            <a:pPr lvl="1"/>
            <a:r>
              <a:rPr lang="en-US" dirty="0" smtClean="0"/>
              <a:t>Adopt a budget 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hlinkClick r:id="rId2"/>
              </a:rPr>
              <a:t>Meeting</a:t>
            </a:r>
            <a:endParaRPr lang="en-US" dirty="0" smtClean="0"/>
          </a:p>
          <a:p>
            <a:r>
              <a:rPr lang="en-US" dirty="0" smtClean="0"/>
              <a:t>Executive:</a:t>
            </a:r>
          </a:p>
          <a:p>
            <a:pPr lvl="1"/>
            <a:r>
              <a:rPr lang="en-US" dirty="0" smtClean="0"/>
              <a:t> Sheriff </a:t>
            </a:r>
          </a:p>
          <a:p>
            <a:r>
              <a:rPr lang="en-US" dirty="0" smtClean="0"/>
              <a:t>Judicial: </a:t>
            </a:r>
          </a:p>
          <a:p>
            <a:pPr lvl="1"/>
            <a:r>
              <a:rPr lang="en-US" dirty="0" smtClean="0"/>
              <a:t>Register of Deeds: keeper of public records </a:t>
            </a:r>
          </a:p>
          <a:p>
            <a:pPr lvl="1"/>
            <a:r>
              <a:rPr lang="en-US" dirty="0" smtClean="0"/>
              <a:t>Clerk of Court: keeper of court records</a:t>
            </a:r>
          </a:p>
          <a:p>
            <a:r>
              <a:rPr lang="en-US" dirty="0"/>
              <a:t>County conducts its business in the county seat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are elected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704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Local Government </vt:lpstr>
      <vt:lpstr>Bellringer 4/12</vt:lpstr>
      <vt:lpstr>Local Authority </vt:lpstr>
      <vt:lpstr>Types of Local Governments</vt:lpstr>
      <vt:lpstr>Functions of Local Governments</vt:lpstr>
      <vt:lpstr>PowerPoint Presentation</vt:lpstr>
      <vt:lpstr>PowerPoint Presentation</vt:lpstr>
      <vt:lpstr>PowerPoint Presentation</vt:lpstr>
      <vt:lpstr>County SOP</vt:lpstr>
      <vt:lpstr>Municipalities </vt:lpstr>
      <vt:lpstr>Municipalities </vt:lpstr>
      <vt:lpstr>Municipalities </vt:lpstr>
      <vt:lpstr>Municipalities </vt:lpstr>
      <vt:lpstr>PowerPoint Presentation</vt:lpstr>
      <vt:lpstr>Local Government </vt:lpstr>
      <vt:lpstr>State Controversies </vt:lpstr>
      <vt:lpstr>PowerPoint Presentation</vt:lpstr>
      <vt:lpstr>Controversies </vt:lpstr>
      <vt:lpstr>State Controversies </vt:lpstr>
      <vt:lpstr>State Controversies </vt:lpstr>
      <vt:lpstr>State Controversies </vt:lpstr>
      <vt:lpstr>Reflections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</dc:title>
  <dc:creator>April Baxter</dc:creator>
  <cp:lastModifiedBy>Teacher</cp:lastModifiedBy>
  <cp:revision>127</cp:revision>
  <dcterms:created xsi:type="dcterms:W3CDTF">2013-10-22T21:21:32Z</dcterms:created>
  <dcterms:modified xsi:type="dcterms:W3CDTF">2017-04-06T12:11:01Z</dcterms:modified>
</cp:coreProperties>
</file>