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57"/>
  </p:notesMasterIdLst>
  <p:handoutMasterIdLst>
    <p:handoutMasterId r:id="rId58"/>
  </p:handoutMasterIdLst>
  <p:sldIdLst>
    <p:sldId id="258" r:id="rId2"/>
    <p:sldId id="333" r:id="rId3"/>
    <p:sldId id="257" r:id="rId4"/>
    <p:sldId id="365" r:id="rId5"/>
    <p:sldId id="394" r:id="rId6"/>
    <p:sldId id="393" r:id="rId7"/>
    <p:sldId id="395" r:id="rId8"/>
    <p:sldId id="396" r:id="rId9"/>
    <p:sldId id="387" r:id="rId10"/>
    <p:sldId id="280" r:id="rId11"/>
    <p:sldId id="287" r:id="rId12"/>
    <p:sldId id="389" r:id="rId13"/>
    <p:sldId id="359" r:id="rId14"/>
    <p:sldId id="284" r:id="rId15"/>
    <p:sldId id="390" r:id="rId16"/>
    <p:sldId id="392" r:id="rId17"/>
    <p:sldId id="419" r:id="rId18"/>
    <p:sldId id="420" r:id="rId19"/>
    <p:sldId id="367" r:id="rId20"/>
    <p:sldId id="411" r:id="rId21"/>
    <p:sldId id="408" r:id="rId22"/>
    <p:sldId id="404" r:id="rId23"/>
    <p:sldId id="405" r:id="rId24"/>
    <p:sldId id="406" r:id="rId25"/>
    <p:sldId id="407" r:id="rId26"/>
    <p:sldId id="409" r:id="rId27"/>
    <p:sldId id="410" r:id="rId28"/>
    <p:sldId id="412" r:id="rId29"/>
    <p:sldId id="413" r:id="rId30"/>
    <p:sldId id="414" r:id="rId31"/>
    <p:sldId id="415" r:id="rId32"/>
    <p:sldId id="416" r:id="rId33"/>
    <p:sldId id="417" r:id="rId34"/>
    <p:sldId id="418" r:id="rId35"/>
    <p:sldId id="363" r:id="rId36"/>
    <p:sldId id="307" r:id="rId37"/>
    <p:sldId id="310" r:id="rId38"/>
    <p:sldId id="296" r:id="rId39"/>
    <p:sldId id="342" r:id="rId40"/>
    <p:sldId id="368" r:id="rId41"/>
    <p:sldId id="317" r:id="rId42"/>
    <p:sldId id="260" r:id="rId43"/>
    <p:sldId id="320" r:id="rId44"/>
    <p:sldId id="324" r:id="rId45"/>
    <p:sldId id="308" r:id="rId46"/>
    <p:sldId id="309" r:id="rId47"/>
    <p:sldId id="427" r:id="rId48"/>
    <p:sldId id="421" r:id="rId49"/>
    <p:sldId id="423" r:id="rId50"/>
    <p:sldId id="424" r:id="rId51"/>
    <p:sldId id="422" r:id="rId52"/>
    <p:sldId id="381" r:id="rId53"/>
    <p:sldId id="356" r:id="rId54"/>
    <p:sldId id="425" r:id="rId55"/>
    <p:sldId id="426" r:id="rId5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D03B906-92AB-E342-89D4-1264A3133C21}">
          <p14:sldIdLst>
            <p14:sldId id="258"/>
            <p14:sldId id="333"/>
            <p14:sldId id="257"/>
            <p14:sldId id="365"/>
            <p14:sldId id="394"/>
            <p14:sldId id="393"/>
            <p14:sldId id="395"/>
            <p14:sldId id="396"/>
            <p14:sldId id="387"/>
            <p14:sldId id="280"/>
            <p14:sldId id="287"/>
            <p14:sldId id="389"/>
            <p14:sldId id="359"/>
            <p14:sldId id="284"/>
            <p14:sldId id="390"/>
            <p14:sldId id="392"/>
            <p14:sldId id="419"/>
            <p14:sldId id="420"/>
            <p14:sldId id="367"/>
            <p14:sldId id="411"/>
            <p14:sldId id="408"/>
            <p14:sldId id="404"/>
            <p14:sldId id="405"/>
            <p14:sldId id="406"/>
            <p14:sldId id="407"/>
            <p14:sldId id="409"/>
            <p14:sldId id="410"/>
            <p14:sldId id="412"/>
            <p14:sldId id="413"/>
            <p14:sldId id="414"/>
            <p14:sldId id="415"/>
            <p14:sldId id="416"/>
            <p14:sldId id="417"/>
            <p14:sldId id="418"/>
            <p14:sldId id="363"/>
            <p14:sldId id="307"/>
            <p14:sldId id="310"/>
            <p14:sldId id="296"/>
            <p14:sldId id="342"/>
            <p14:sldId id="368"/>
            <p14:sldId id="317"/>
            <p14:sldId id="260"/>
            <p14:sldId id="320"/>
            <p14:sldId id="324"/>
            <p14:sldId id="308"/>
            <p14:sldId id="309"/>
            <p14:sldId id="427"/>
            <p14:sldId id="421"/>
            <p14:sldId id="423"/>
            <p14:sldId id="424"/>
            <p14:sldId id="422"/>
            <p14:sldId id="381"/>
            <p14:sldId id="356"/>
            <p14:sldId id="425"/>
            <p14:sldId id="42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snapToGrid="0" snapToObjects="1">
      <p:cViewPr varScale="1">
        <p:scale>
          <a:sx n="65" d="100"/>
          <a:sy n="65" d="100"/>
        </p:scale>
        <p:origin x="-630" y="-108"/>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8E2E8D5-2C9A-466A-96EC-DF4617F382C9}" type="datetimeFigureOut">
              <a:rPr lang="en-US" smtClean="0"/>
              <a:t>4/3/2017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5743D65-6C86-4680-9870-7EEA763B9D5C}" type="slidenum">
              <a:rPr lang="en-US" smtClean="0"/>
              <a:t>‹#›</a:t>
            </a:fld>
            <a:endParaRPr lang="en-US"/>
          </a:p>
        </p:txBody>
      </p:sp>
    </p:spTree>
    <p:extLst>
      <p:ext uri="{BB962C8B-B14F-4D97-AF65-F5344CB8AC3E}">
        <p14:creationId xmlns:p14="http://schemas.microsoft.com/office/powerpoint/2010/main" val="19623920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BBB9D502-ED54-4446-AC5D-1E5D1560B379}" type="datetimeFigureOut">
              <a:rPr lang="en-US" smtClean="0"/>
              <a:t>4/3/2017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6A4E8C59-6877-4089-87C0-F87909DA42BB}" type="slidenum">
              <a:rPr lang="en-US" smtClean="0"/>
              <a:t>‹#›</a:t>
            </a:fld>
            <a:endParaRPr lang="en-US"/>
          </a:p>
        </p:txBody>
      </p:sp>
    </p:spTree>
    <p:extLst>
      <p:ext uri="{BB962C8B-B14F-4D97-AF65-F5344CB8AC3E}">
        <p14:creationId xmlns:p14="http://schemas.microsoft.com/office/powerpoint/2010/main" val="665780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1F9CA3-105E-4857-9057-6DB6197DA786}" type="datetimeFigureOut">
              <a:rPr lang="en-US" smtClean="0"/>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2508589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1F9CA3-105E-4857-9057-6DB6197DA786}" type="datetimeFigureOut">
              <a:rPr lang="en-US" smtClean="0"/>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331646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1F9CA3-105E-4857-9057-6DB6197DA786}" type="datetimeFigureOut">
              <a:rPr lang="en-US" smtClean="0"/>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694052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1F9CA3-105E-4857-9057-6DB6197DA786}" type="datetimeFigureOut">
              <a:rPr lang="en-US" smtClean="0"/>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3298216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340586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1F9CA3-105E-4857-9057-6DB6197DA786}" type="datetimeFigureOut">
              <a:rPr lang="en-US" smtClean="0"/>
              <a:t>4/3/2017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881217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1F9CA3-105E-4857-9057-6DB6197DA786}" type="datetimeFigureOut">
              <a:rPr lang="en-US" smtClean="0"/>
              <a:t>4/3/2017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2413746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1F9CA3-105E-4857-9057-6DB6197DA786}" type="datetimeFigureOut">
              <a:rPr lang="en-US" smtClean="0"/>
              <a:t>4/3/2017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2011032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4/3/2017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2144438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4/3/2017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4191768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4/3/2017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622448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1F9CA3-105E-4857-9057-6DB6197DA786}" type="datetimeFigureOut">
              <a:rPr lang="en-US" smtClean="0"/>
              <a:t>4/3/2017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5CE407-6216-4202-80E4-A30DC2F709B2}" type="slidenum">
              <a:rPr lang="en-US" smtClean="0"/>
              <a:t>‹#›</a:t>
            </a:fld>
            <a:endParaRPr lang="en-US"/>
          </a:p>
        </p:txBody>
      </p:sp>
    </p:spTree>
    <p:extLst>
      <p:ext uri="{BB962C8B-B14F-4D97-AF65-F5344CB8AC3E}">
        <p14:creationId xmlns:p14="http://schemas.microsoft.com/office/powerpoint/2010/main" val="20237284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youtube.com/watch?v=gJgQR6xiZG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http://www.nytimes.com/video/us/100000002507537/scalded-by-coffee-then-news-media.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www.youtube.com/watch?v=7Iustxd3Vgw"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Equal Justice Under Law</a:t>
            </a:r>
            <a:endParaRPr lang="en-US" dirty="0"/>
          </a:p>
        </p:txBody>
      </p:sp>
    </p:spTree>
    <p:extLst>
      <p:ext uri="{BB962C8B-B14F-4D97-AF65-F5344CB8AC3E}">
        <p14:creationId xmlns:p14="http://schemas.microsoft.com/office/powerpoint/2010/main" val="23100788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Laws</a:t>
            </a:r>
            <a:endParaRPr lang="en-US" dirty="0"/>
          </a:p>
        </p:txBody>
      </p:sp>
      <p:sp>
        <p:nvSpPr>
          <p:cNvPr id="3" name="Content Placeholder 2"/>
          <p:cNvSpPr>
            <a:spLocks noGrp="1"/>
          </p:cNvSpPr>
          <p:nvPr>
            <p:ph idx="1"/>
          </p:nvPr>
        </p:nvSpPr>
        <p:spPr>
          <a:xfrm>
            <a:off x="549275" y="1600201"/>
            <a:ext cx="8042276" cy="5122332"/>
          </a:xfrm>
        </p:spPr>
        <p:txBody>
          <a:bodyPr>
            <a:normAutofit/>
          </a:bodyPr>
          <a:lstStyle/>
          <a:p>
            <a:r>
              <a:rPr lang="en-US" b="1" dirty="0" smtClean="0"/>
              <a:t>Criminal Law (3)</a:t>
            </a:r>
          </a:p>
          <a:p>
            <a:pPr lvl="1"/>
            <a:r>
              <a:rPr lang="en-US" dirty="0" smtClean="0"/>
              <a:t>Ensures people’s rights to remain free from bodily harm or unlawful injury to their property are protected</a:t>
            </a:r>
          </a:p>
          <a:p>
            <a:pPr lvl="2"/>
            <a:r>
              <a:rPr lang="en-US" dirty="0"/>
              <a:t>Mala in </a:t>
            </a:r>
            <a:r>
              <a:rPr lang="en-US" dirty="0" smtClean="0"/>
              <a:t>se/ Mala </a:t>
            </a:r>
            <a:r>
              <a:rPr lang="en-US" dirty="0" err="1" smtClean="0"/>
              <a:t>prohibitum</a:t>
            </a:r>
            <a:endParaRPr lang="en-US" dirty="0" smtClean="0"/>
          </a:p>
          <a:p>
            <a:r>
              <a:rPr lang="en-US" b="1" dirty="0" smtClean="0"/>
              <a:t>Civil Law (4)</a:t>
            </a:r>
          </a:p>
          <a:p>
            <a:pPr lvl="1"/>
            <a:r>
              <a:rPr lang="en-US" dirty="0" smtClean="0"/>
              <a:t>The body of laws regulating ordinary private matters and disputes between individuals </a:t>
            </a:r>
          </a:p>
          <a:p>
            <a:pPr lvl="2"/>
            <a:r>
              <a:rPr lang="en-US" dirty="0" smtClean="0"/>
              <a:t>Refers to disputes between parties</a:t>
            </a:r>
          </a:p>
          <a:p>
            <a:endParaRPr lang="en-US" dirty="0"/>
          </a:p>
          <a:p>
            <a:pPr marL="685800" lvl="2" indent="0">
              <a:buNone/>
            </a:pPr>
            <a:endParaRPr lang="en-US" dirty="0" smtClean="0"/>
          </a:p>
        </p:txBody>
      </p:sp>
    </p:spTree>
    <p:extLst>
      <p:ext uri="{BB962C8B-B14F-4D97-AF65-F5344CB8AC3E}">
        <p14:creationId xmlns:p14="http://schemas.microsoft.com/office/powerpoint/2010/main" val="7024237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Laws</a:t>
            </a:r>
            <a:endParaRPr lang="en-US" dirty="0"/>
          </a:p>
        </p:txBody>
      </p:sp>
      <p:sp>
        <p:nvSpPr>
          <p:cNvPr id="3" name="Content Placeholder 2"/>
          <p:cNvSpPr>
            <a:spLocks noGrp="1"/>
          </p:cNvSpPr>
          <p:nvPr>
            <p:ph idx="1"/>
          </p:nvPr>
        </p:nvSpPr>
        <p:spPr/>
        <p:txBody>
          <a:bodyPr>
            <a:normAutofit lnSpcReduction="10000"/>
          </a:bodyPr>
          <a:lstStyle/>
          <a:p>
            <a:r>
              <a:rPr lang="en-US" dirty="0" smtClean="0"/>
              <a:t>Public laws:</a:t>
            </a:r>
          </a:p>
          <a:p>
            <a:pPr lvl="1"/>
            <a:r>
              <a:rPr lang="en-US" dirty="0" smtClean="0"/>
              <a:t>Constitutional </a:t>
            </a:r>
            <a:r>
              <a:rPr lang="en-US" dirty="0"/>
              <a:t>law ensures that people’s individual rights are protected </a:t>
            </a:r>
          </a:p>
          <a:p>
            <a:pPr lvl="2"/>
            <a:r>
              <a:rPr lang="en-US" dirty="0" smtClean="0"/>
              <a:t>civil </a:t>
            </a:r>
            <a:r>
              <a:rPr lang="en-US" dirty="0"/>
              <a:t>rights </a:t>
            </a:r>
            <a:r>
              <a:rPr lang="en-US" dirty="0" smtClean="0"/>
              <a:t>and civil liberties </a:t>
            </a:r>
            <a:endParaRPr lang="en-US" dirty="0"/>
          </a:p>
          <a:p>
            <a:pPr lvl="1"/>
            <a:r>
              <a:rPr lang="en-US" b="1" dirty="0" smtClean="0"/>
              <a:t>Administrative law (5): </a:t>
            </a:r>
            <a:r>
              <a:rPr lang="en-US" dirty="0" smtClean="0"/>
              <a:t>the </a:t>
            </a:r>
            <a:r>
              <a:rPr lang="en-US" dirty="0"/>
              <a:t>body of law that regulates the operation and procedures of government agencies</a:t>
            </a:r>
            <a:endParaRPr lang="en-US" dirty="0" smtClean="0"/>
          </a:p>
          <a:p>
            <a:r>
              <a:rPr lang="en-US" dirty="0" smtClean="0"/>
              <a:t>International laws</a:t>
            </a:r>
          </a:p>
          <a:p>
            <a:pPr lvl="1"/>
            <a:r>
              <a:rPr lang="en-US" dirty="0" smtClean="0"/>
              <a:t>Consist of treaties, customs, and agreements among nations.</a:t>
            </a:r>
          </a:p>
        </p:txBody>
      </p:sp>
    </p:spTree>
    <p:extLst>
      <p:ext uri="{BB962C8B-B14F-4D97-AF65-F5344CB8AC3E}">
        <p14:creationId xmlns:p14="http://schemas.microsoft.com/office/powerpoint/2010/main" val="42701142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Equality </a:t>
            </a:r>
            <a:endParaRPr lang="en-US" dirty="0"/>
          </a:p>
        </p:txBody>
      </p:sp>
      <p:sp>
        <p:nvSpPr>
          <p:cNvPr id="3" name="Content Placeholder 2"/>
          <p:cNvSpPr>
            <a:spLocks noGrp="1"/>
          </p:cNvSpPr>
          <p:nvPr>
            <p:ph idx="1"/>
          </p:nvPr>
        </p:nvSpPr>
        <p:spPr/>
        <p:txBody>
          <a:bodyPr>
            <a:normAutofit/>
          </a:bodyPr>
          <a:lstStyle/>
          <a:p>
            <a:r>
              <a:rPr lang="en-US" dirty="0" smtClean="0"/>
              <a:t>“All men are created equal…”</a:t>
            </a:r>
          </a:p>
          <a:p>
            <a:r>
              <a:rPr lang="en-US" dirty="0" smtClean="0"/>
              <a:t>Fourteenth </a:t>
            </a:r>
            <a:r>
              <a:rPr lang="en-US" dirty="0"/>
              <a:t>Amendment </a:t>
            </a:r>
            <a:r>
              <a:rPr lang="en-US" dirty="0" smtClean="0"/>
              <a:t>provides </a:t>
            </a:r>
            <a:r>
              <a:rPr lang="en-US" dirty="0"/>
              <a:t>the legal basis for our evolving ideas of equality and fairness</a:t>
            </a:r>
            <a:r>
              <a:rPr lang="en-US" dirty="0" smtClean="0"/>
              <a:t>.</a:t>
            </a:r>
          </a:p>
          <a:p>
            <a:pPr lvl="1"/>
            <a:r>
              <a:rPr lang="en-US" b="1" dirty="0" smtClean="0"/>
              <a:t>14</a:t>
            </a:r>
            <a:r>
              <a:rPr lang="en-US" b="1" baseline="30000" dirty="0" smtClean="0"/>
              <a:t>th</a:t>
            </a:r>
            <a:r>
              <a:rPr lang="en-US" b="1" dirty="0"/>
              <a:t> </a:t>
            </a:r>
            <a:r>
              <a:rPr lang="en-US" b="1" dirty="0" smtClean="0"/>
              <a:t>Amendment (6): </a:t>
            </a:r>
            <a:r>
              <a:rPr lang="en-US" dirty="0"/>
              <a:t>Amendment that was ratified in 1868 that defined national citizenship and forbade states from restricting the rights of citizens or persons</a:t>
            </a:r>
          </a:p>
          <a:p>
            <a:endParaRPr lang="en-US" dirty="0"/>
          </a:p>
        </p:txBody>
      </p:sp>
    </p:spTree>
    <p:extLst>
      <p:ext uri="{BB962C8B-B14F-4D97-AF65-F5344CB8AC3E}">
        <p14:creationId xmlns:p14="http://schemas.microsoft.com/office/powerpoint/2010/main" val="23349045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a:t>
            </a:r>
            <a:r>
              <a:rPr lang="en-US" baseline="30000" dirty="0" smtClean="0"/>
              <a:t>th</a:t>
            </a:r>
            <a:r>
              <a:rPr lang="en-US" dirty="0" smtClean="0"/>
              <a:t> Amendment </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Section </a:t>
            </a:r>
            <a:r>
              <a:rPr lang="en-US" b="1" dirty="0"/>
              <a:t>1.</a:t>
            </a:r>
            <a:r>
              <a:rPr lang="en-US" dirty="0"/>
              <a:t>  All persons born or naturalized in the United States and subject to the jurisdiction thereof, are citizens of the United States and of the State wherein they reside. No State shall make or enforce any law which shall abridge the privileges or immunities of citizens of the United States; nor shall any State deprive any person of life, liberty, or property, without due process of law; nor deny to any person within its jurisdiction the equal protection of the laws. </a:t>
            </a:r>
            <a:br>
              <a:rPr lang="en-US" dirty="0"/>
            </a:br>
            <a:endParaRPr lang="en-US" dirty="0"/>
          </a:p>
        </p:txBody>
      </p:sp>
    </p:spTree>
    <p:extLst>
      <p:ext uri="{BB962C8B-B14F-4D97-AF65-F5344CB8AC3E}">
        <p14:creationId xmlns:p14="http://schemas.microsoft.com/office/powerpoint/2010/main" val="15765454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 Protection </a:t>
            </a:r>
            <a:endParaRPr lang="en-US" dirty="0"/>
          </a:p>
        </p:txBody>
      </p:sp>
      <p:sp>
        <p:nvSpPr>
          <p:cNvPr id="3" name="Content Placeholder 2"/>
          <p:cNvSpPr>
            <a:spLocks noGrp="1"/>
          </p:cNvSpPr>
          <p:nvPr>
            <p:ph idx="1"/>
          </p:nvPr>
        </p:nvSpPr>
        <p:spPr>
          <a:xfrm>
            <a:off x="549275" y="1600200"/>
            <a:ext cx="8042276" cy="5008417"/>
          </a:xfrm>
        </p:spPr>
        <p:txBody>
          <a:bodyPr>
            <a:normAutofit/>
          </a:bodyPr>
          <a:lstStyle/>
          <a:p>
            <a:r>
              <a:rPr lang="en-US" dirty="0" smtClean="0"/>
              <a:t>Does </a:t>
            </a:r>
            <a:r>
              <a:rPr lang="en-US" dirty="0"/>
              <a:t>the Fourteenth Amendment require that everyone be treated identically? </a:t>
            </a:r>
          </a:p>
          <a:p>
            <a:r>
              <a:rPr lang="en-US" dirty="0" smtClean="0"/>
              <a:t>If </a:t>
            </a:r>
            <a:r>
              <a:rPr lang="en-US" dirty="0"/>
              <a:t>"equal" is not the same as "identical," what is it exactly? </a:t>
            </a:r>
            <a:endParaRPr lang="en-US" dirty="0" smtClean="0"/>
          </a:p>
        </p:txBody>
      </p:sp>
    </p:spTree>
    <p:extLst>
      <p:ext uri="{BB962C8B-B14F-4D97-AF65-F5344CB8AC3E}">
        <p14:creationId xmlns:p14="http://schemas.microsoft.com/office/powerpoint/2010/main" val="21732417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 Protection </a:t>
            </a:r>
            <a:endParaRPr lang="en-US" dirty="0"/>
          </a:p>
        </p:txBody>
      </p:sp>
      <p:sp>
        <p:nvSpPr>
          <p:cNvPr id="3" name="Content Placeholder 2"/>
          <p:cNvSpPr>
            <a:spLocks noGrp="1"/>
          </p:cNvSpPr>
          <p:nvPr>
            <p:ph idx="1"/>
          </p:nvPr>
        </p:nvSpPr>
        <p:spPr>
          <a:xfrm>
            <a:off x="549275" y="1600200"/>
            <a:ext cx="8042276" cy="5008417"/>
          </a:xfrm>
        </p:spPr>
        <p:txBody>
          <a:bodyPr>
            <a:normAutofit/>
          </a:bodyPr>
          <a:lstStyle/>
          <a:p>
            <a:r>
              <a:rPr lang="en-US" dirty="0" smtClean="0"/>
              <a:t>EPC is not </a:t>
            </a:r>
            <a:r>
              <a:rPr lang="en-US" dirty="0"/>
              <a:t>intended to provide </a:t>
            </a:r>
            <a:r>
              <a:rPr lang="en-US" dirty="0" smtClean="0"/>
              <a:t>equality </a:t>
            </a:r>
            <a:r>
              <a:rPr lang="en-US" dirty="0"/>
              <a:t>among individuals or classes but only "equal application" of the laws. </a:t>
            </a:r>
            <a:endParaRPr lang="en-US" dirty="0" smtClean="0"/>
          </a:p>
          <a:p>
            <a:r>
              <a:rPr lang="en-US" dirty="0" smtClean="0"/>
              <a:t>By </a:t>
            </a:r>
            <a:r>
              <a:rPr lang="en-US" dirty="0"/>
              <a:t>denying states the ability to discriminate, the </a:t>
            </a:r>
            <a:r>
              <a:rPr lang="en-US" dirty="0" smtClean="0"/>
              <a:t>EPC is </a:t>
            </a:r>
            <a:r>
              <a:rPr lang="en-US" dirty="0"/>
              <a:t>crucial to </a:t>
            </a:r>
            <a:r>
              <a:rPr lang="en-US" dirty="0" smtClean="0"/>
              <a:t>civil rights.</a:t>
            </a:r>
          </a:p>
          <a:p>
            <a:r>
              <a:rPr lang="en-US" dirty="0" smtClean="0"/>
              <a:t>Challenges occur when </a:t>
            </a:r>
            <a:r>
              <a:rPr lang="en-US" dirty="0"/>
              <a:t>a state grants a particular class of individuals the right to engage in an activity yet denies other individuals the same right</a:t>
            </a:r>
            <a:r>
              <a:rPr lang="en-US" dirty="0" smtClean="0"/>
              <a:t>.</a:t>
            </a:r>
          </a:p>
        </p:txBody>
      </p:sp>
    </p:spTree>
    <p:extLst>
      <p:ext uri="{BB962C8B-B14F-4D97-AF65-F5344CB8AC3E}">
        <p14:creationId xmlns:p14="http://schemas.microsoft.com/office/powerpoint/2010/main" val="37509771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 Protection</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Before </a:t>
            </a:r>
            <a:r>
              <a:rPr lang="en-US" dirty="0"/>
              <a:t>deciding whether a law that treats different classes of people differently violates the equal protection clause, a court must determine which constitutional test to apply</a:t>
            </a:r>
            <a:r>
              <a:rPr lang="en-US" dirty="0" smtClean="0"/>
              <a:t>:</a:t>
            </a:r>
            <a:endParaRPr lang="en-US" dirty="0"/>
          </a:p>
        </p:txBody>
      </p:sp>
      <p:sp>
        <p:nvSpPr>
          <p:cNvPr id="4" name="Content Placeholder 3"/>
          <p:cNvSpPr>
            <a:spLocks noGrp="1"/>
          </p:cNvSpPr>
          <p:nvPr>
            <p:ph sz="half" idx="2"/>
          </p:nvPr>
        </p:nvSpPr>
        <p:spPr/>
        <p:txBody>
          <a:bodyPr>
            <a:normAutofit fontScale="85000" lnSpcReduction="20000"/>
          </a:bodyPr>
          <a:lstStyle/>
          <a:p>
            <a:r>
              <a:rPr lang="en-US" dirty="0" smtClean="0"/>
              <a:t>Strict Scrutiny: Is </a:t>
            </a:r>
            <a:r>
              <a:rPr lang="en-US" dirty="0"/>
              <a:t>the law narrowly tailored to be the least restrictive means of accomplishing a "compelling" government </a:t>
            </a:r>
            <a:r>
              <a:rPr lang="en-US" dirty="0" smtClean="0"/>
              <a:t>interest?</a:t>
            </a:r>
          </a:p>
          <a:p>
            <a:r>
              <a:rPr lang="en-US" dirty="0" smtClean="0"/>
              <a:t>Intermediate </a:t>
            </a:r>
            <a:r>
              <a:rPr lang="en-US" dirty="0"/>
              <a:t>scrutiny: Is the law substantially related to an "important" government </a:t>
            </a:r>
            <a:r>
              <a:rPr lang="en-US" dirty="0" smtClean="0"/>
              <a:t>interest?</a:t>
            </a:r>
          </a:p>
          <a:p>
            <a:r>
              <a:rPr lang="en-US" dirty="0" smtClean="0"/>
              <a:t>Rational </a:t>
            </a:r>
            <a:r>
              <a:rPr lang="en-US" dirty="0"/>
              <a:t>basis</a:t>
            </a:r>
            <a:r>
              <a:rPr lang="en-US" b="1" dirty="0"/>
              <a:t>:</a:t>
            </a:r>
            <a:r>
              <a:rPr lang="en-US" dirty="0"/>
              <a:t> Is the law reasonably related to a "legitimate" government interest?</a:t>
            </a:r>
          </a:p>
          <a:p>
            <a:endParaRPr lang="en-US" dirty="0"/>
          </a:p>
        </p:txBody>
      </p:sp>
    </p:spTree>
    <p:extLst>
      <p:ext uri="{BB962C8B-B14F-4D97-AF65-F5344CB8AC3E}">
        <p14:creationId xmlns:p14="http://schemas.microsoft.com/office/powerpoint/2010/main" val="26006952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a:t>
            </a:r>
            <a:r>
              <a:rPr lang="en-US" baseline="30000" dirty="0" smtClean="0"/>
              <a:t>th</a:t>
            </a:r>
            <a:r>
              <a:rPr lang="en-US" dirty="0" smtClean="0"/>
              <a:t> Amendment Situations </a:t>
            </a:r>
            <a:endParaRPr lang="en-US" dirty="0"/>
          </a:p>
        </p:txBody>
      </p:sp>
      <p:sp>
        <p:nvSpPr>
          <p:cNvPr id="3" name="Content Placeholder 2"/>
          <p:cNvSpPr>
            <a:spLocks noGrp="1"/>
          </p:cNvSpPr>
          <p:nvPr>
            <p:ph idx="1"/>
          </p:nvPr>
        </p:nvSpPr>
        <p:spPr>
          <a:xfrm>
            <a:off x="457200" y="1600200"/>
            <a:ext cx="8229600" cy="4830097"/>
          </a:xfrm>
        </p:spPr>
        <p:txBody>
          <a:bodyPr>
            <a:normAutofit fontScale="85000" lnSpcReduction="20000"/>
          </a:bodyPr>
          <a:lstStyle/>
          <a:p>
            <a:r>
              <a:rPr lang="en-US" dirty="0" smtClean="0"/>
              <a:t>1. After analyzing  statistics on driving under the influence of alcohol and accident rates for drivers from ages 18-21, a state allows females to drink alcohol at 18 but makes males wait until 21.</a:t>
            </a:r>
          </a:p>
          <a:p>
            <a:r>
              <a:rPr lang="en-US" dirty="0" smtClean="0"/>
              <a:t>2. The National Honor Society at a public high school tells unmarried teenager girl that she was not selected because she is pregnant. </a:t>
            </a:r>
          </a:p>
          <a:p>
            <a:r>
              <a:rPr lang="en-US" dirty="0" smtClean="0"/>
              <a:t>3. A state university has more sports programs for males than they do females.</a:t>
            </a:r>
          </a:p>
          <a:p>
            <a:r>
              <a:rPr lang="en-US" dirty="0" smtClean="0"/>
              <a:t>4. A state law requires that 20% of the contracts to build highways be awarded to minority-owned firms since that reflects the demographics of the state population. </a:t>
            </a:r>
            <a:endParaRPr lang="en-US" dirty="0"/>
          </a:p>
        </p:txBody>
      </p:sp>
    </p:spTree>
    <p:extLst>
      <p:ext uri="{BB962C8B-B14F-4D97-AF65-F5344CB8AC3E}">
        <p14:creationId xmlns:p14="http://schemas.microsoft.com/office/powerpoint/2010/main" val="32016345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a:t>
            </a:r>
            <a:r>
              <a:rPr lang="en-US" baseline="30000" dirty="0" smtClean="0"/>
              <a:t>th</a:t>
            </a:r>
            <a:r>
              <a:rPr lang="en-US" dirty="0" smtClean="0"/>
              <a:t> Amendment Situations </a:t>
            </a:r>
            <a:endParaRPr lang="en-US" dirty="0"/>
          </a:p>
        </p:txBody>
      </p:sp>
      <p:sp>
        <p:nvSpPr>
          <p:cNvPr id="3" name="Content Placeholder 2"/>
          <p:cNvSpPr>
            <a:spLocks noGrp="1"/>
          </p:cNvSpPr>
          <p:nvPr>
            <p:ph idx="1"/>
          </p:nvPr>
        </p:nvSpPr>
        <p:spPr>
          <a:xfrm>
            <a:off x="457200" y="1600200"/>
            <a:ext cx="8229600" cy="4903839"/>
          </a:xfrm>
        </p:spPr>
        <p:txBody>
          <a:bodyPr>
            <a:normAutofit fontScale="85000" lnSpcReduction="10000"/>
          </a:bodyPr>
          <a:lstStyle/>
          <a:p>
            <a:r>
              <a:rPr lang="en-US" dirty="0" smtClean="0"/>
              <a:t>5. A wealthy suburban community spends twice per student to education their children than does a poor one.</a:t>
            </a:r>
          </a:p>
          <a:p>
            <a:r>
              <a:rPr lang="en-US" dirty="0" smtClean="0"/>
              <a:t>6. A state’s ethic intimidation law provides special punishment for hate crimes that are based on gender, race, ethnic origin, and disability. No protection is provided because of sexual orientation.</a:t>
            </a:r>
          </a:p>
          <a:p>
            <a:r>
              <a:rPr lang="en-US" dirty="0" smtClean="0"/>
              <a:t>7. State troopers are required to retire at age 50.</a:t>
            </a:r>
          </a:p>
          <a:p>
            <a:r>
              <a:rPr lang="en-US" dirty="0" smtClean="0"/>
              <a:t>8. A public school creates separate classes for girls and boys because they believe that the girls will do better in science and math of boys are not present.</a:t>
            </a:r>
          </a:p>
          <a:p>
            <a:endParaRPr lang="en-US" dirty="0"/>
          </a:p>
        </p:txBody>
      </p:sp>
    </p:spTree>
    <p:extLst>
      <p:ext uri="{BB962C8B-B14F-4D97-AF65-F5344CB8AC3E}">
        <p14:creationId xmlns:p14="http://schemas.microsoft.com/office/powerpoint/2010/main" val="14068279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Prompt </a:t>
            </a:r>
            <a:endParaRPr lang="en-US" dirty="0"/>
          </a:p>
        </p:txBody>
      </p:sp>
      <p:sp>
        <p:nvSpPr>
          <p:cNvPr id="3" name="Content Placeholder 2"/>
          <p:cNvSpPr>
            <a:spLocks noGrp="1"/>
          </p:cNvSpPr>
          <p:nvPr>
            <p:ph idx="1"/>
          </p:nvPr>
        </p:nvSpPr>
        <p:spPr>
          <a:xfrm>
            <a:off x="549275" y="1600201"/>
            <a:ext cx="8042276" cy="4659922"/>
          </a:xfrm>
        </p:spPr>
        <p:txBody>
          <a:bodyPr>
            <a:normAutofit/>
          </a:bodyPr>
          <a:lstStyle/>
          <a:p>
            <a:r>
              <a:rPr lang="en-US" dirty="0" smtClean="0"/>
              <a:t>Although the law says that groups of people can not be treated differently based on their race, gender, or ethnicity. There is one big exception.</a:t>
            </a:r>
          </a:p>
          <a:p>
            <a:pPr lvl="1"/>
            <a:r>
              <a:rPr lang="en-US" dirty="0" smtClean="0">
                <a:hlinkClick r:id="rId2"/>
              </a:rPr>
              <a:t>Affirmative Action</a:t>
            </a:r>
            <a:endParaRPr lang="en-US" dirty="0" smtClean="0"/>
          </a:p>
          <a:p>
            <a:r>
              <a:rPr lang="en-US" dirty="0" smtClean="0"/>
              <a:t>Do you think that affirmative action is constitutional according to the 14</a:t>
            </a:r>
            <a:r>
              <a:rPr lang="en-US" baseline="30000" dirty="0" smtClean="0"/>
              <a:t>th</a:t>
            </a:r>
            <a:r>
              <a:rPr lang="en-US" dirty="0" smtClean="0"/>
              <a:t> amendment? </a:t>
            </a:r>
            <a:endParaRPr lang="en-US" dirty="0"/>
          </a:p>
        </p:txBody>
      </p:sp>
    </p:spTree>
    <p:extLst>
      <p:ext uri="{BB962C8B-B14F-4D97-AF65-F5344CB8AC3E}">
        <p14:creationId xmlns:p14="http://schemas.microsoft.com/office/powerpoint/2010/main" val="2481676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Bellringer</a:t>
            </a:r>
            <a:r>
              <a:rPr lang="en-US" dirty="0" smtClean="0"/>
              <a:t> 3/30</a:t>
            </a:r>
            <a:endParaRPr lang="en-US" dirty="0"/>
          </a:p>
        </p:txBody>
      </p:sp>
      <p:sp>
        <p:nvSpPr>
          <p:cNvPr id="3" name="Content Placeholder 2"/>
          <p:cNvSpPr>
            <a:spLocks noGrp="1"/>
          </p:cNvSpPr>
          <p:nvPr>
            <p:ph idx="1"/>
          </p:nvPr>
        </p:nvSpPr>
        <p:spPr/>
        <p:txBody>
          <a:bodyPr/>
          <a:lstStyle/>
          <a:p>
            <a:r>
              <a:rPr lang="en-US" dirty="0" smtClean="0"/>
              <a:t>What are some different types of laws?</a:t>
            </a:r>
            <a:endParaRPr lang="en-US" dirty="0"/>
          </a:p>
        </p:txBody>
      </p:sp>
    </p:spTree>
    <p:extLst>
      <p:ext uri="{BB962C8B-B14F-4D97-AF65-F5344CB8AC3E}">
        <p14:creationId xmlns:p14="http://schemas.microsoft.com/office/powerpoint/2010/main" val="986615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Bellringer</a:t>
            </a:r>
            <a:r>
              <a:rPr lang="en-US" dirty="0" smtClean="0"/>
              <a:t> 3/31</a:t>
            </a:r>
            <a:endParaRPr lang="en-US" dirty="0"/>
          </a:p>
        </p:txBody>
      </p:sp>
      <p:sp>
        <p:nvSpPr>
          <p:cNvPr id="3" name="Content Placeholder 2"/>
          <p:cNvSpPr>
            <a:spLocks noGrp="1"/>
          </p:cNvSpPr>
          <p:nvPr>
            <p:ph idx="1"/>
          </p:nvPr>
        </p:nvSpPr>
        <p:spPr/>
        <p:txBody>
          <a:bodyPr/>
          <a:lstStyle/>
          <a:p>
            <a:r>
              <a:rPr lang="en-US" dirty="0" smtClean="0"/>
              <a:t>What are </a:t>
            </a:r>
            <a:r>
              <a:rPr lang="en-US" smtClean="0"/>
              <a:t>the four types of laws?</a:t>
            </a:r>
            <a:endParaRPr lang="en-US"/>
          </a:p>
        </p:txBody>
      </p:sp>
    </p:spTree>
    <p:extLst>
      <p:ext uri="{BB962C8B-B14F-4D97-AF65-F5344CB8AC3E}">
        <p14:creationId xmlns:p14="http://schemas.microsoft.com/office/powerpoint/2010/main" val="36821138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Jurisdiction</a:t>
            </a:r>
            <a:endParaRPr lang="en-US" dirty="0"/>
          </a:p>
        </p:txBody>
      </p:sp>
      <p:sp>
        <p:nvSpPr>
          <p:cNvPr id="3" name="Text Placeholder 2"/>
          <p:cNvSpPr>
            <a:spLocks noGrp="1"/>
          </p:cNvSpPr>
          <p:nvPr>
            <p:ph type="body" idx="1"/>
          </p:nvPr>
        </p:nvSpPr>
        <p:spPr/>
        <p:txBody>
          <a:bodyPr/>
          <a:lstStyle/>
          <a:p>
            <a:r>
              <a:rPr lang="en-US" dirty="0" smtClean="0"/>
              <a:t>Federal		</a:t>
            </a:r>
            <a:endParaRPr lang="en-US" dirty="0"/>
          </a:p>
        </p:txBody>
      </p:sp>
      <p:sp>
        <p:nvSpPr>
          <p:cNvPr id="4" name="Content Placeholder 3"/>
          <p:cNvSpPr>
            <a:spLocks noGrp="1"/>
          </p:cNvSpPr>
          <p:nvPr>
            <p:ph sz="half" idx="2"/>
          </p:nvPr>
        </p:nvSpPr>
        <p:spPr/>
        <p:txBody>
          <a:bodyPr>
            <a:normAutofit fontScale="92500" lnSpcReduction="10000"/>
          </a:bodyPr>
          <a:lstStyle/>
          <a:p>
            <a:r>
              <a:rPr lang="en-US" dirty="0" smtClean="0"/>
              <a:t>Crime that is a violation of federal law</a:t>
            </a:r>
          </a:p>
          <a:p>
            <a:r>
              <a:rPr lang="en-US" dirty="0" smtClean="0"/>
              <a:t>Cases involving interstate commerce or interstate criminal activity</a:t>
            </a:r>
          </a:p>
          <a:p>
            <a:r>
              <a:rPr lang="en-US" dirty="0" smtClean="0"/>
              <a:t>Civil cases based on federal law </a:t>
            </a:r>
          </a:p>
          <a:p>
            <a:r>
              <a:rPr lang="en-US" dirty="0" smtClean="0"/>
              <a:t>Controversy arising out of the Constitution</a:t>
            </a:r>
          </a:p>
          <a:p>
            <a:r>
              <a:rPr lang="en-US" dirty="0" smtClean="0"/>
              <a:t>All bankruptcy, patent, and copyright cases </a:t>
            </a:r>
            <a:endParaRPr lang="en-US" dirty="0"/>
          </a:p>
        </p:txBody>
      </p:sp>
      <p:sp>
        <p:nvSpPr>
          <p:cNvPr id="5" name="Text Placeholder 4"/>
          <p:cNvSpPr>
            <a:spLocks noGrp="1"/>
          </p:cNvSpPr>
          <p:nvPr>
            <p:ph type="body" sz="quarter" idx="3"/>
          </p:nvPr>
        </p:nvSpPr>
        <p:spPr/>
        <p:txBody>
          <a:bodyPr/>
          <a:lstStyle/>
          <a:p>
            <a:r>
              <a:rPr lang="en-US" dirty="0" smtClean="0"/>
              <a:t>State </a:t>
            </a:r>
            <a:endParaRPr lang="en-US" dirty="0"/>
          </a:p>
        </p:txBody>
      </p:sp>
      <p:sp>
        <p:nvSpPr>
          <p:cNvPr id="6" name="Content Placeholder 5"/>
          <p:cNvSpPr>
            <a:spLocks noGrp="1"/>
          </p:cNvSpPr>
          <p:nvPr>
            <p:ph sz="quarter" idx="4"/>
          </p:nvPr>
        </p:nvSpPr>
        <p:spPr/>
        <p:txBody>
          <a:bodyPr>
            <a:normAutofit fontScale="92500"/>
          </a:bodyPr>
          <a:lstStyle/>
          <a:p>
            <a:r>
              <a:rPr lang="en-US" dirty="0" smtClean="0"/>
              <a:t>Crime that is a violation of state law</a:t>
            </a:r>
          </a:p>
          <a:p>
            <a:r>
              <a:rPr lang="en-US" dirty="0" smtClean="0"/>
              <a:t>Controversy arising out of state constitution </a:t>
            </a:r>
          </a:p>
          <a:p>
            <a:r>
              <a:rPr lang="en-US" dirty="0" smtClean="0"/>
              <a:t>A case where the state is a party</a:t>
            </a:r>
          </a:p>
          <a:p>
            <a:r>
              <a:rPr lang="en-US" dirty="0" smtClean="0"/>
              <a:t>Most real estate, personal injury, and contract cases</a:t>
            </a:r>
          </a:p>
          <a:p>
            <a:r>
              <a:rPr lang="en-US" dirty="0" smtClean="0"/>
              <a:t>All family, divorce, custody, inheritance and probate cases</a:t>
            </a:r>
            <a:endParaRPr lang="en-US" dirty="0"/>
          </a:p>
        </p:txBody>
      </p:sp>
    </p:spTree>
    <p:extLst>
      <p:ext uri="{BB962C8B-B14F-4D97-AF65-F5344CB8AC3E}">
        <p14:creationId xmlns:p14="http://schemas.microsoft.com/office/powerpoint/2010/main" val="8968877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Courts: District Courts</a:t>
            </a:r>
            <a:endParaRPr lang="en-US" dirty="0"/>
          </a:p>
        </p:txBody>
      </p:sp>
      <p:sp>
        <p:nvSpPr>
          <p:cNvPr id="3" name="Content Placeholder 2"/>
          <p:cNvSpPr>
            <a:spLocks noGrp="1"/>
          </p:cNvSpPr>
          <p:nvPr>
            <p:ph idx="1"/>
          </p:nvPr>
        </p:nvSpPr>
        <p:spPr/>
        <p:txBody>
          <a:bodyPr/>
          <a:lstStyle/>
          <a:p>
            <a:r>
              <a:rPr lang="en-US" dirty="0" smtClean="0"/>
              <a:t>Only district courts have trials.</a:t>
            </a:r>
          </a:p>
          <a:p>
            <a:pPr lvl="1"/>
            <a:r>
              <a:rPr lang="en-US" dirty="0" smtClean="0"/>
              <a:t>Jury acts as the fact finder</a:t>
            </a:r>
          </a:p>
          <a:p>
            <a:r>
              <a:rPr lang="en-US" dirty="0" smtClean="0"/>
              <a:t>Exercise original jurisdiction.</a:t>
            </a:r>
            <a:endParaRPr lang="en-US" dirty="0"/>
          </a:p>
        </p:txBody>
      </p:sp>
    </p:spTree>
    <p:extLst>
      <p:ext uri="{BB962C8B-B14F-4D97-AF65-F5344CB8AC3E}">
        <p14:creationId xmlns:p14="http://schemas.microsoft.com/office/powerpoint/2010/main" val="30683514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Courts: Court of Appeals </a:t>
            </a:r>
            <a:endParaRPr lang="en-US" dirty="0"/>
          </a:p>
        </p:txBody>
      </p:sp>
      <p:sp>
        <p:nvSpPr>
          <p:cNvPr id="3" name="Content Placeholder 2"/>
          <p:cNvSpPr>
            <a:spLocks noGrp="1"/>
          </p:cNvSpPr>
          <p:nvPr>
            <p:ph idx="1"/>
          </p:nvPr>
        </p:nvSpPr>
        <p:spPr/>
        <p:txBody>
          <a:bodyPr/>
          <a:lstStyle/>
          <a:p>
            <a:r>
              <a:rPr lang="en-US" dirty="0" smtClean="0"/>
              <a:t>Hear cases from federal district court.</a:t>
            </a:r>
          </a:p>
          <a:p>
            <a:pPr lvl="1"/>
            <a:r>
              <a:rPr lang="en-US" dirty="0" smtClean="0"/>
              <a:t>Appellate jurisdiction</a:t>
            </a:r>
          </a:p>
          <a:p>
            <a:r>
              <a:rPr lang="en-US" dirty="0"/>
              <a:t>C</a:t>
            </a:r>
            <a:r>
              <a:rPr lang="en-US" dirty="0" smtClean="0"/>
              <a:t>ase through oral argument and filed briefs.</a:t>
            </a:r>
          </a:p>
          <a:p>
            <a:r>
              <a:rPr lang="en-US" dirty="0" smtClean="0"/>
              <a:t>A three judge panel will issue a written opinion.</a:t>
            </a:r>
          </a:p>
          <a:p>
            <a:r>
              <a:rPr lang="en-US" dirty="0" smtClean="0"/>
              <a:t>Decision is precedent for the circuit.</a:t>
            </a:r>
          </a:p>
          <a:p>
            <a:endParaRPr lang="en-US" dirty="0"/>
          </a:p>
        </p:txBody>
      </p:sp>
    </p:spTree>
    <p:extLst>
      <p:ext uri="{BB962C8B-B14F-4D97-AF65-F5344CB8AC3E}">
        <p14:creationId xmlns:p14="http://schemas.microsoft.com/office/powerpoint/2010/main" val="16010550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Courts: Supreme Court</a:t>
            </a:r>
            <a:endParaRPr lang="en-US" dirty="0"/>
          </a:p>
        </p:txBody>
      </p:sp>
      <p:sp>
        <p:nvSpPr>
          <p:cNvPr id="3" name="Content Placeholder 2"/>
          <p:cNvSpPr>
            <a:spLocks noGrp="1"/>
          </p:cNvSpPr>
          <p:nvPr>
            <p:ph idx="1"/>
          </p:nvPr>
        </p:nvSpPr>
        <p:spPr>
          <a:xfrm>
            <a:off x="549275" y="1600201"/>
            <a:ext cx="8042276" cy="5057774"/>
          </a:xfrm>
        </p:spPr>
        <p:txBody>
          <a:bodyPr>
            <a:normAutofit/>
          </a:bodyPr>
          <a:lstStyle/>
          <a:p>
            <a:r>
              <a:rPr lang="en-US" dirty="0"/>
              <a:t>H</a:t>
            </a:r>
            <a:r>
              <a:rPr lang="en-US" dirty="0" smtClean="0"/>
              <a:t>as original and appellate jurisdiction.</a:t>
            </a:r>
          </a:p>
          <a:p>
            <a:r>
              <a:rPr lang="en-US" dirty="0" smtClean="0"/>
              <a:t>Gets to decide what cases it will hear </a:t>
            </a:r>
          </a:p>
          <a:p>
            <a:pPr lvl="1"/>
            <a:r>
              <a:rPr lang="en-US" dirty="0" smtClean="0"/>
              <a:t>Writ of certiorari </a:t>
            </a:r>
          </a:p>
          <a:p>
            <a:pPr lvl="1"/>
            <a:r>
              <a:rPr lang="en-US" dirty="0" smtClean="0"/>
              <a:t>Need 4 justices to agree to grant cert</a:t>
            </a:r>
          </a:p>
          <a:p>
            <a:r>
              <a:rPr lang="en-US" dirty="0" smtClean="0"/>
              <a:t>Attorneys present cases through oral argument and briefs.</a:t>
            </a:r>
          </a:p>
          <a:p>
            <a:pPr lvl="1"/>
            <a:r>
              <a:rPr lang="en-US" dirty="0" smtClean="0"/>
              <a:t>Interest groups and other may submit amicus curiae </a:t>
            </a:r>
          </a:p>
          <a:p>
            <a:r>
              <a:rPr lang="en-US" dirty="0" smtClean="0"/>
              <a:t>Need 5 justices to make a decision </a:t>
            </a:r>
          </a:p>
          <a:p>
            <a:endParaRPr lang="en-US" dirty="0" smtClean="0"/>
          </a:p>
        </p:txBody>
      </p:sp>
    </p:spTree>
    <p:extLst>
      <p:ext uri="{BB962C8B-B14F-4D97-AF65-F5344CB8AC3E}">
        <p14:creationId xmlns:p14="http://schemas.microsoft.com/office/powerpoint/2010/main" val="35624846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Supreme Court Cases </a:t>
            </a:r>
            <a:endParaRPr lang="en-US" dirty="0"/>
          </a:p>
        </p:txBody>
      </p:sp>
      <p:sp>
        <p:nvSpPr>
          <p:cNvPr id="3" name="Content Placeholder 2"/>
          <p:cNvSpPr>
            <a:spLocks noGrp="1"/>
          </p:cNvSpPr>
          <p:nvPr>
            <p:ph idx="1"/>
          </p:nvPr>
        </p:nvSpPr>
        <p:spPr>
          <a:xfrm>
            <a:off x="549275" y="1314450"/>
            <a:ext cx="8042276" cy="5357813"/>
          </a:xfrm>
        </p:spPr>
        <p:txBody>
          <a:bodyPr>
            <a:normAutofit/>
          </a:bodyPr>
          <a:lstStyle/>
          <a:p>
            <a:r>
              <a:rPr lang="en-US" dirty="0" smtClean="0"/>
              <a:t>The Supreme Court may issue different opinions </a:t>
            </a:r>
            <a:endParaRPr lang="en-US" dirty="0"/>
          </a:p>
          <a:p>
            <a:r>
              <a:rPr lang="en-US" dirty="0" smtClean="0"/>
              <a:t>The </a:t>
            </a:r>
            <a:r>
              <a:rPr lang="en-US" dirty="0"/>
              <a:t>Court may</a:t>
            </a:r>
          </a:p>
          <a:p>
            <a:pPr lvl="1"/>
            <a:r>
              <a:rPr lang="en-US" b="1" dirty="0" smtClean="0"/>
              <a:t>Reverse (7): </a:t>
            </a:r>
            <a:r>
              <a:rPr lang="en-US" dirty="0"/>
              <a:t>undo the decision of a lower court </a:t>
            </a:r>
          </a:p>
          <a:p>
            <a:pPr lvl="1"/>
            <a:r>
              <a:rPr lang="en-US" b="1" dirty="0" smtClean="0"/>
              <a:t>Remand (8)</a:t>
            </a:r>
            <a:r>
              <a:rPr lang="en-US" dirty="0" smtClean="0"/>
              <a:t>: </a:t>
            </a:r>
            <a:r>
              <a:rPr lang="en-US" dirty="0"/>
              <a:t>send a case back down to a lower court</a:t>
            </a:r>
          </a:p>
          <a:p>
            <a:pPr lvl="1"/>
            <a:r>
              <a:rPr lang="en-US" b="1" dirty="0" smtClean="0"/>
              <a:t>Affirm (9)</a:t>
            </a:r>
            <a:r>
              <a:rPr lang="en-US" dirty="0" smtClean="0"/>
              <a:t>: </a:t>
            </a:r>
            <a:r>
              <a:rPr lang="en-US" dirty="0"/>
              <a:t>to declare a judgment, decree, or order valid and to concur in its </a:t>
            </a:r>
            <a:r>
              <a:rPr lang="en-US" dirty="0" smtClean="0"/>
              <a:t>correctness</a:t>
            </a:r>
          </a:p>
          <a:p>
            <a:r>
              <a:rPr lang="en-US" dirty="0"/>
              <a:t>Decisions of the Supreme Court are binding on ALL jurisdictions and can not be appealed</a:t>
            </a:r>
            <a:endParaRPr lang="en-US" dirty="0" smtClean="0"/>
          </a:p>
          <a:p>
            <a:pPr marL="457200" lvl="1" indent="0">
              <a:buNone/>
            </a:pPr>
            <a:endParaRPr lang="en-US" dirty="0"/>
          </a:p>
        </p:txBody>
      </p:sp>
    </p:spTree>
    <p:extLst>
      <p:ext uri="{BB962C8B-B14F-4D97-AF65-F5344CB8AC3E}">
        <p14:creationId xmlns:p14="http://schemas.microsoft.com/office/powerpoint/2010/main" val="3308891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Law</a:t>
            </a:r>
            <a:endParaRPr lang="en-US" dirty="0"/>
          </a:p>
        </p:txBody>
      </p:sp>
      <p:sp>
        <p:nvSpPr>
          <p:cNvPr id="3" name="Text Placeholder 2"/>
          <p:cNvSpPr>
            <a:spLocks noGrp="1"/>
          </p:cNvSpPr>
          <p:nvPr>
            <p:ph type="body" idx="1"/>
          </p:nvPr>
        </p:nvSpPr>
        <p:spPr/>
        <p:txBody>
          <a:bodyPr/>
          <a:lstStyle/>
          <a:p>
            <a:r>
              <a:rPr lang="en-US" dirty="0" smtClean="0"/>
              <a:t>Criminal	</a:t>
            </a:r>
            <a:endParaRPr lang="en-US" dirty="0"/>
          </a:p>
        </p:txBody>
      </p:sp>
      <p:sp>
        <p:nvSpPr>
          <p:cNvPr id="4" name="Content Placeholder 3"/>
          <p:cNvSpPr>
            <a:spLocks noGrp="1"/>
          </p:cNvSpPr>
          <p:nvPr>
            <p:ph sz="half" idx="2"/>
          </p:nvPr>
        </p:nvSpPr>
        <p:spPr/>
        <p:txBody>
          <a:bodyPr/>
          <a:lstStyle/>
          <a:p>
            <a:endParaRPr lang="en-US"/>
          </a:p>
        </p:txBody>
      </p:sp>
      <p:sp>
        <p:nvSpPr>
          <p:cNvPr id="5" name="Text Placeholder 4"/>
          <p:cNvSpPr>
            <a:spLocks noGrp="1"/>
          </p:cNvSpPr>
          <p:nvPr>
            <p:ph type="body" sz="quarter" idx="3"/>
          </p:nvPr>
        </p:nvSpPr>
        <p:spPr/>
        <p:txBody>
          <a:bodyPr/>
          <a:lstStyle/>
          <a:p>
            <a:r>
              <a:rPr lang="en-US" dirty="0" smtClean="0"/>
              <a:t>Civil</a:t>
            </a:r>
            <a:endParaRPr lang="en-US" dirty="0"/>
          </a:p>
        </p:txBody>
      </p:sp>
      <p:sp>
        <p:nvSpPr>
          <p:cNvPr id="6" name="Content Placeholder 5"/>
          <p:cNvSpPr>
            <a:spLocks noGrp="1"/>
          </p:cNvSpPr>
          <p:nvPr>
            <p:ph sz="quarter" idx="4"/>
          </p:nvPr>
        </p:nvSpPr>
        <p:spPr/>
        <p:txBody>
          <a:bodyPr/>
          <a:lstStyle/>
          <a:p>
            <a:endParaRPr lang="en-US"/>
          </a:p>
        </p:txBody>
      </p:sp>
    </p:spTree>
    <p:extLst>
      <p:ext uri="{BB962C8B-B14F-4D97-AF65-F5344CB8AC3E}">
        <p14:creationId xmlns:p14="http://schemas.microsoft.com/office/powerpoint/2010/main" val="18791733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Law</a:t>
            </a:r>
            <a:endParaRPr lang="en-US" dirty="0"/>
          </a:p>
        </p:txBody>
      </p:sp>
      <p:sp>
        <p:nvSpPr>
          <p:cNvPr id="3" name="Text Placeholder 2"/>
          <p:cNvSpPr>
            <a:spLocks noGrp="1"/>
          </p:cNvSpPr>
          <p:nvPr>
            <p:ph type="body" idx="1"/>
          </p:nvPr>
        </p:nvSpPr>
        <p:spPr/>
        <p:txBody>
          <a:bodyPr/>
          <a:lstStyle/>
          <a:p>
            <a:r>
              <a:rPr lang="en-US" dirty="0" smtClean="0"/>
              <a:t>Criminal	</a:t>
            </a:r>
            <a:endParaRPr lang="en-US" dirty="0"/>
          </a:p>
        </p:txBody>
      </p:sp>
      <p:sp>
        <p:nvSpPr>
          <p:cNvPr id="4" name="Content Placeholder 3"/>
          <p:cNvSpPr>
            <a:spLocks noGrp="1"/>
          </p:cNvSpPr>
          <p:nvPr>
            <p:ph sz="half" idx="2"/>
          </p:nvPr>
        </p:nvSpPr>
        <p:spPr/>
        <p:txBody>
          <a:bodyPr>
            <a:normAutofit fontScale="92500" lnSpcReduction="20000"/>
          </a:bodyPr>
          <a:lstStyle/>
          <a:p>
            <a:r>
              <a:rPr lang="en-US" dirty="0" smtClean="0"/>
              <a:t>Violation of a criminal law</a:t>
            </a:r>
          </a:p>
          <a:p>
            <a:r>
              <a:rPr lang="en-US" dirty="0" smtClean="0"/>
              <a:t>Prosecution</a:t>
            </a:r>
          </a:p>
          <a:p>
            <a:r>
              <a:rPr lang="en-US" dirty="0" smtClean="0"/>
              <a:t>Burden of proof on prosecution </a:t>
            </a:r>
          </a:p>
          <a:p>
            <a:r>
              <a:rPr lang="en-US" dirty="0" smtClean="0"/>
              <a:t>Beyond a reasonable doubt</a:t>
            </a:r>
          </a:p>
          <a:p>
            <a:r>
              <a:rPr lang="en-US" dirty="0" smtClean="0"/>
              <a:t> Guilty/not guilty</a:t>
            </a:r>
          </a:p>
          <a:p>
            <a:r>
              <a:rPr lang="en-US" dirty="0" smtClean="0"/>
              <a:t>Jail, probation, fine, house arrest</a:t>
            </a:r>
          </a:p>
          <a:p>
            <a:r>
              <a:rPr lang="en-US" dirty="0" smtClean="0"/>
              <a:t>Ex:</a:t>
            </a:r>
          </a:p>
          <a:p>
            <a:pPr lvl="1"/>
            <a:r>
              <a:rPr lang="en-US" dirty="0" smtClean="0"/>
              <a:t>Kidnapping</a:t>
            </a:r>
          </a:p>
          <a:p>
            <a:pPr lvl="1"/>
            <a:r>
              <a:rPr lang="en-US" dirty="0" smtClean="0"/>
              <a:t>Murder</a:t>
            </a:r>
          </a:p>
          <a:p>
            <a:pPr lvl="1"/>
            <a:r>
              <a:rPr lang="en-US" dirty="0" smtClean="0"/>
              <a:t>Robbery </a:t>
            </a:r>
          </a:p>
          <a:p>
            <a:pPr marL="0" indent="0">
              <a:buNone/>
            </a:pPr>
            <a:endParaRPr lang="en-US" dirty="0" smtClean="0"/>
          </a:p>
          <a:p>
            <a:endParaRPr lang="en-US" dirty="0"/>
          </a:p>
        </p:txBody>
      </p:sp>
      <p:sp>
        <p:nvSpPr>
          <p:cNvPr id="5" name="Text Placeholder 4"/>
          <p:cNvSpPr>
            <a:spLocks noGrp="1"/>
          </p:cNvSpPr>
          <p:nvPr>
            <p:ph type="body" sz="quarter" idx="3"/>
          </p:nvPr>
        </p:nvSpPr>
        <p:spPr/>
        <p:txBody>
          <a:bodyPr/>
          <a:lstStyle/>
          <a:p>
            <a:r>
              <a:rPr lang="en-US" dirty="0" smtClean="0"/>
              <a:t>Civil</a:t>
            </a:r>
            <a:endParaRPr lang="en-US" dirty="0"/>
          </a:p>
        </p:txBody>
      </p:sp>
      <p:sp>
        <p:nvSpPr>
          <p:cNvPr id="6" name="Content Placeholder 5"/>
          <p:cNvSpPr>
            <a:spLocks noGrp="1"/>
          </p:cNvSpPr>
          <p:nvPr>
            <p:ph sz="quarter" idx="4"/>
          </p:nvPr>
        </p:nvSpPr>
        <p:spPr>
          <a:xfrm>
            <a:off x="4645025" y="2174874"/>
            <a:ext cx="4041775" cy="4111625"/>
          </a:xfrm>
        </p:spPr>
        <p:txBody>
          <a:bodyPr>
            <a:normAutofit fontScale="92500" lnSpcReduction="20000"/>
          </a:bodyPr>
          <a:lstStyle/>
          <a:p>
            <a:r>
              <a:rPr lang="en-US" dirty="0" smtClean="0"/>
              <a:t>Settling a personal dispute</a:t>
            </a:r>
          </a:p>
          <a:p>
            <a:r>
              <a:rPr lang="en-US" dirty="0" smtClean="0"/>
              <a:t>Plaintiff </a:t>
            </a:r>
          </a:p>
          <a:p>
            <a:r>
              <a:rPr lang="en-US" dirty="0" smtClean="0"/>
              <a:t>Burden of proof typically on plaintiff</a:t>
            </a:r>
          </a:p>
          <a:p>
            <a:r>
              <a:rPr lang="en-US" dirty="0" smtClean="0"/>
              <a:t>By a preponderance of the evidence</a:t>
            </a:r>
          </a:p>
          <a:p>
            <a:r>
              <a:rPr lang="en-US" dirty="0" smtClean="0"/>
              <a:t>Liable/not liable</a:t>
            </a:r>
          </a:p>
          <a:p>
            <a:r>
              <a:rPr lang="en-US" dirty="0" smtClean="0"/>
              <a:t>Monetary damages or compliance </a:t>
            </a:r>
          </a:p>
          <a:p>
            <a:r>
              <a:rPr lang="en-US" dirty="0" smtClean="0"/>
              <a:t>Ex: </a:t>
            </a:r>
          </a:p>
          <a:p>
            <a:pPr lvl="1"/>
            <a:r>
              <a:rPr lang="en-US" dirty="0" smtClean="0"/>
              <a:t>Personal injury</a:t>
            </a:r>
          </a:p>
          <a:p>
            <a:pPr lvl="1"/>
            <a:r>
              <a:rPr lang="en-US" dirty="0" smtClean="0"/>
              <a:t>Negligence </a:t>
            </a:r>
          </a:p>
          <a:p>
            <a:pPr lvl="1"/>
            <a:r>
              <a:rPr lang="en-US" dirty="0" smtClean="0"/>
              <a:t>Divorce </a:t>
            </a:r>
          </a:p>
          <a:p>
            <a:endParaRPr lang="en-US" dirty="0"/>
          </a:p>
        </p:txBody>
      </p:sp>
    </p:spTree>
    <p:extLst>
      <p:ext uri="{BB962C8B-B14F-4D97-AF65-F5344CB8AC3E}">
        <p14:creationId xmlns:p14="http://schemas.microsoft.com/office/powerpoint/2010/main" val="6590259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Civil Process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697189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Proceedings </a:t>
            </a:r>
            <a:endParaRPr lang="en-US" dirty="0"/>
          </a:p>
        </p:txBody>
      </p:sp>
      <p:sp>
        <p:nvSpPr>
          <p:cNvPr id="3" name="Content Placeholder 2"/>
          <p:cNvSpPr>
            <a:spLocks noGrp="1"/>
          </p:cNvSpPr>
          <p:nvPr>
            <p:ph idx="1"/>
          </p:nvPr>
        </p:nvSpPr>
        <p:spPr>
          <a:xfrm>
            <a:off x="549275" y="1600200"/>
            <a:ext cx="8042276" cy="4905549"/>
          </a:xfrm>
        </p:spPr>
        <p:txBody>
          <a:bodyPr>
            <a:normAutofit fontScale="92500" lnSpcReduction="20000"/>
          </a:bodyPr>
          <a:lstStyle/>
          <a:p>
            <a:r>
              <a:rPr lang="en-US" dirty="0" smtClean="0"/>
              <a:t>Civil suits are actions people take out against others for non-criminal activity.</a:t>
            </a:r>
          </a:p>
          <a:p>
            <a:pPr lvl="1"/>
            <a:r>
              <a:rPr lang="en-US" b="1" dirty="0"/>
              <a:t>P</a:t>
            </a:r>
            <a:r>
              <a:rPr lang="en-US" b="1" dirty="0" smtClean="0"/>
              <a:t>laintiff (10)</a:t>
            </a:r>
            <a:r>
              <a:rPr lang="en-US" dirty="0" smtClean="0"/>
              <a:t> is the party that brings the lawsuit against another person.</a:t>
            </a:r>
          </a:p>
          <a:p>
            <a:pPr lvl="1"/>
            <a:r>
              <a:rPr lang="en-US" dirty="0" smtClean="0"/>
              <a:t>The defendant is the party being sued</a:t>
            </a:r>
          </a:p>
          <a:p>
            <a:r>
              <a:rPr lang="en-US" dirty="0" smtClean="0"/>
              <a:t>Civil proceedings cover a range of issues but many are torts.</a:t>
            </a:r>
          </a:p>
          <a:p>
            <a:pPr lvl="1"/>
            <a:r>
              <a:rPr lang="en-US" b="1" dirty="0" smtClean="0"/>
              <a:t>Tort (11):</a:t>
            </a:r>
            <a:r>
              <a:rPr lang="en-US" dirty="0"/>
              <a:t> civil wrongs recognized by law as grounds for a </a:t>
            </a:r>
            <a:r>
              <a:rPr lang="en-US" dirty="0" smtClean="0"/>
              <a:t>lawsuit</a:t>
            </a:r>
          </a:p>
          <a:p>
            <a:pPr lvl="1"/>
            <a:r>
              <a:rPr lang="en-US" dirty="0" smtClean="0">
                <a:hlinkClick r:id="rId2"/>
              </a:rPr>
              <a:t>Coffee</a:t>
            </a:r>
            <a:endParaRPr lang="en-US" dirty="0" smtClean="0"/>
          </a:p>
          <a:p>
            <a:r>
              <a:rPr lang="en-US" dirty="0" smtClean="0"/>
              <a:t>Outcome sought is usually money or a desired action</a:t>
            </a:r>
          </a:p>
          <a:p>
            <a:endParaRPr lang="en-US" dirty="0"/>
          </a:p>
        </p:txBody>
      </p:sp>
    </p:spTree>
    <p:extLst>
      <p:ext uri="{BB962C8B-B14F-4D97-AF65-F5344CB8AC3E}">
        <p14:creationId xmlns:p14="http://schemas.microsoft.com/office/powerpoint/2010/main" val="37032501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10024"/>
          </a:xfrm>
        </p:spPr>
        <p:txBody>
          <a:bodyPr/>
          <a:lstStyle/>
          <a:p>
            <a:r>
              <a:rPr lang="en-US" dirty="0" smtClean="0"/>
              <a:t>A Nation of Laws</a:t>
            </a:r>
            <a:endParaRPr lang="en-US" dirty="0"/>
          </a:p>
        </p:txBody>
      </p:sp>
      <p:sp>
        <p:nvSpPr>
          <p:cNvPr id="3" name="Content Placeholder 2"/>
          <p:cNvSpPr>
            <a:spLocks noGrp="1"/>
          </p:cNvSpPr>
          <p:nvPr>
            <p:ph idx="1"/>
          </p:nvPr>
        </p:nvSpPr>
        <p:spPr>
          <a:xfrm>
            <a:off x="549275" y="1422400"/>
            <a:ext cx="8042276" cy="5192713"/>
          </a:xfrm>
        </p:spPr>
        <p:txBody>
          <a:bodyPr>
            <a:normAutofit/>
          </a:bodyPr>
          <a:lstStyle/>
          <a:p>
            <a:r>
              <a:rPr lang="en-US" dirty="0" smtClean="0"/>
              <a:t>Rule of law: Law should govern a nation </a:t>
            </a:r>
            <a:r>
              <a:rPr lang="en-US" dirty="0" smtClean="0">
                <a:solidFill>
                  <a:schemeClr val="tx1"/>
                </a:solidFill>
              </a:rPr>
              <a:t>and not arbitrary decisions of government officials </a:t>
            </a:r>
            <a:endParaRPr lang="en-US" dirty="0" smtClean="0"/>
          </a:p>
          <a:p>
            <a:r>
              <a:rPr lang="en-US" dirty="0" smtClean="0"/>
              <a:t>Laws </a:t>
            </a:r>
            <a:r>
              <a:rPr lang="en-US" dirty="0"/>
              <a:t>are created and enforced to ensure domestic tranquility. </a:t>
            </a:r>
            <a:endParaRPr lang="en-US" dirty="0" smtClean="0"/>
          </a:p>
          <a:p>
            <a:r>
              <a:rPr lang="en-US" dirty="0" smtClean="0"/>
              <a:t>Public policy is frequently created through laws.</a:t>
            </a:r>
            <a:endParaRPr lang="en-US" dirty="0"/>
          </a:p>
          <a:p>
            <a:pPr marL="0" indent="0">
              <a:buNone/>
            </a:pPr>
            <a:endParaRPr lang="en-US" dirty="0" smtClean="0"/>
          </a:p>
        </p:txBody>
      </p:sp>
    </p:spTree>
    <p:extLst>
      <p:ext uri="{BB962C8B-B14F-4D97-AF65-F5344CB8AC3E}">
        <p14:creationId xmlns:p14="http://schemas.microsoft.com/office/powerpoint/2010/main" val="25904801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Complaint</a:t>
            </a:r>
            <a:endParaRPr lang="en-US" dirty="0"/>
          </a:p>
        </p:txBody>
      </p:sp>
      <p:sp>
        <p:nvSpPr>
          <p:cNvPr id="3" name="Content Placeholder 2"/>
          <p:cNvSpPr>
            <a:spLocks noGrp="1"/>
          </p:cNvSpPr>
          <p:nvPr>
            <p:ph idx="1"/>
          </p:nvPr>
        </p:nvSpPr>
        <p:spPr>
          <a:xfrm>
            <a:off x="549275" y="1600201"/>
            <a:ext cx="8042276" cy="5079500"/>
          </a:xfrm>
        </p:spPr>
        <p:txBody>
          <a:bodyPr>
            <a:normAutofit/>
          </a:bodyPr>
          <a:lstStyle/>
          <a:p>
            <a:r>
              <a:rPr lang="en-US" dirty="0" smtClean="0"/>
              <a:t>The </a:t>
            </a:r>
            <a:r>
              <a:rPr lang="en-US" dirty="0"/>
              <a:t>plaintiff will </a:t>
            </a:r>
            <a:r>
              <a:rPr lang="en-US" dirty="0" smtClean="0"/>
              <a:t>file the complaint</a:t>
            </a:r>
          </a:p>
          <a:p>
            <a:pPr lvl="1"/>
            <a:r>
              <a:rPr lang="en-US" dirty="0" smtClean="0"/>
              <a:t>Cause of action</a:t>
            </a:r>
          </a:p>
          <a:p>
            <a:pPr lvl="1"/>
            <a:r>
              <a:rPr lang="en-US" dirty="0" smtClean="0"/>
              <a:t>Lists redress sought by court </a:t>
            </a:r>
          </a:p>
          <a:p>
            <a:r>
              <a:rPr lang="en-US" dirty="0" smtClean="0"/>
              <a:t>The plaintiff must serve the defendant </a:t>
            </a:r>
          </a:p>
          <a:p>
            <a:pPr lvl="1"/>
            <a:r>
              <a:rPr lang="en-US" dirty="0" smtClean="0"/>
              <a:t>Issue a summons - an official order to appear before court</a:t>
            </a:r>
          </a:p>
          <a:p>
            <a:pPr lvl="1"/>
            <a:r>
              <a:rPr lang="en-US" dirty="0" smtClean="0"/>
              <a:t>Puts defendant on notice there is a lawsuit against them</a:t>
            </a:r>
          </a:p>
          <a:p>
            <a:pPr lvl="1"/>
            <a:endParaRPr lang="en-US" dirty="0"/>
          </a:p>
        </p:txBody>
      </p:sp>
    </p:spTree>
    <p:extLst>
      <p:ext uri="{BB962C8B-B14F-4D97-AF65-F5344CB8AC3E}">
        <p14:creationId xmlns:p14="http://schemas.microsoft.com/office/powerpoint/2010/main" val="24336895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Answer</a:t>
            </a:r>
            <a:endParaRPr lang="en-US" dirty="0"/>
          </a:p>
        </p:txBody>
      </p:sp>
      <p:sp>
        <p:nvSpPr>
          <p:cNvPr id="3" name="Content Placeholder 2"/>
          <p:cNvSpPr>
            <a:spLocks noGrp="1"/>
          </p:cNvSpPr>
          <p:nvPr>
            <p:ph idx="1"/>
          </p:nvPr>
        </p:nvSpPr>
        <p:spPr>
          <a:xfrm>
            <a:off x="549275" y="1600201"/>
            <a:ext cx="8042276" cy="5079500"/>
          </a:xfrm>
        </p:spPr>
        <p:txBody>
          <a:bodyPr>
            <a:normAutofit/>
          </a:bodyPr>
          <a:lstStyle/>
          <a:p>
            <a:r>
              <a:rPr lang="en-US" dirty="0" smtClean="0"/>
              <a:t>The defendant will reply with an answer</a:t>
            </a:r>
          </a:p>
          <a:p>
            <a:pPr lvl="1"/>
            <a:r>
              <a:rPr lang="en-US" dirty="0" smtClean="0"/>
              <a:t>Address allegations made</a:t>
            </a:r>
          </a:p>
          <a:p>
            <a:pPr lvl="1"/>
            <a:r>
              <a:rPr lang="en-US" dirty="0" smtClean="0"/>
              <a:t>Must list counterclaims and affirmative defenses </a:t>
            </a:r>
          </a:p>
          <a:p>
            <a:pPr lvl="1"/>
            <a:endParaRPr lang="en-US" dirty="0"/>
          </a:p>
        </p:txBody>
      </p:sp>
    </p:spTree>
    <p:extLst>
      <p:ext uri="{BB962C8B-B14F-4D97-AF65-F5344CB8AC3E}">
        <p14:creationId xmlns:p14="http://schemas.microsoft.com/office/powerpoint/2010/main" val="3214302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 Discovery</a:t>
            </a:r>
            <a:endParaRPr lang="en-US" dirty="0"/>
          </a:p>
        </p:txBody>
      </p:sp>
      <p:sp>
        <p:nvSpPr>
          <p:cNvPr id="3" name="Content Placeholder 2"/>
          <p:cNvSpPr>
            <a:spLocks noGrp="1"/>
          </p:cNvSpPr>
          <p:nvPr>
            <p:ph idx="1"/>
          </p:nvPr>
        </p:nvSpPr>
        <p:spPr>
          <a:xfrm>
            <a:off x="549275" y="1600201"/>
            <a:ext cx="8042276" cy="4853364"/>
          </a:xfrm>
        </p:spPr>
        <p:txBody>
          <a:bodyPr>
            <a:normAutofit/>
          </a:bodyPr>
          <a:lstStyle/>
          <a:p>
            <a:r>
              <a:rPr lang="en-US" dirty="0" smtClean="0"/>
              <a:t>Discovery is the pre-trial phase in a lawsuit where a party can obtain evidence from the opposing party.</a:t>
            </a:r>
          </a:p>
          <a:p>
            <a:endParaRPr lang="en-US" dirty="0" smtClean="0"/>
          </a:p>
        </p:txBody>
      </p:sp>
    </p:spTree>
    <p:extLst>
      <p:ext uri="{BB962C8B-B14F-4D97-AF65-F5344CB8AC3E}">
        <p14:creationId xmlns:p14="http://schemas.microsoft.com/office/powerpoint/2010/main" val="29026627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4: Trial</a:t>
            </a:r>
            <a:endParaRPr lang="en-US" dirty="0"/>
          </a:p>
        </p:txBody>
      </p:sp>
      <p:sp>
        <p:nvSpPr>
          <p:cNvPr id="3" name="Content Placeholder 2"/>
          <p:cNvSpPr>
            <a:spLocks noGrp="1"/>
          </p:cNvSpPr>
          <p:nvPr>
            <p:ph idx="1"/>
          </p:nvPr>
        </p:nvSpPr>
        <p:spPr>
          <a:xfrm>
            <a:off x="549275" y="1600200"/>
            <a:ext cx="8042276" cy="4575043"/>
          </a:xfrm>
        </p:spPr>
        <p:txBody>
          <a:bodyPr>
            <a:normAutofit lnSpcReduction="10000"/>
          </a:bodyPr>
          <a:lstStyle/>
          <a:p>
            <a:r>
              <a:rPr lang="en-US" dirty="0" smtClean="0"/>
              <a:t>Plaintiff must prove by a preponderance of the evidence the defendant is liable.</a:t>
            </a:r>
          </a:p>
          <a:p>
            <a:pPr lvl="1"/>
            <a:r>
              <a:rPr lang="en-US" dirty="0"/>
              <a:t>If liable, judgment will be entered against the defendant</a:t>
            </a:r>
            <a:endParaRPr lang="en-US" dirty="0" smtClean="0"/>
          </a:p>
          <a:p>
            <a:r>
              <a:rPr lang="en-US" dirty="0" smtClean="0"/>
              <a:t>Sometimes a settlement is reached prior to trial through attorneys or through a third party</a:t>
            </a:r>
          </a:p>
          <a:p>
            <a:pPr lvl="1"/>
            <a:r>
              <a:rPr lang="en-US" dirty="0" smtClean="0"/>
              <a:t>Mediation – decision not binding </a:t>
            </a:r>
          </a:p>
          <a:p>
            <a:pPr lvl="1"/>
            <a:r>
              <a:rPr lang="en-US" dirty="0" smtClean="0"/>
              <a:t>Arbitration – decision binding</a:t>
            </a:r>
          </a:p>
        </p:txBody>
      </p:sp>
    </p:spTree>
    <p:extLst>
      <p:ext uri="{BB962C8B-B14F-4D97-AF65-F5344CB8AC3E}">
        <p14:creationId xmlns:p14="http://schemas.microsoft.com/office/powerpoint/2010/main" val="37123379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Appeal</a:t>
            </a:r>
            <a:endParaRPr lang="en-US" dirty="0"/>
          </a:p>
        </p:txBody>
      </p:sp>
      <p:sp>
        <p:nvSpPr>
          <p:cNvPr id="3" name="Content Placeholder 2"/>
          <p:cNvSpPr>
            <a:spLocks noGrp="1"/>
          </p:cNvSpPr>
          <p:nvPr>
            <p:ph idx="1"/>
          </p:nvPr>
        </p:nvSpPr>
        <p:spPr/>
        <p:txBody>
          <a:bodyPr/>
          <a:lstStyle/>
          <a:p>
            <a:r>
              <a:rPr lang="en-US" dirty="0" smtClean="0"/>
              <a:t>If there is believed to be an error in the lower court’s decision, a person can appeal.</a:t>
            </a:r>
          </a:p>
          <a:p>
            <a:endParaRPr lang="en-US" dirty="0"/>
          </a:p>
        </p:txBody>
      </p:sp>
    </p:spTree>
    <p:extLst>
      <p:ext uri="{BB962C8B-B14F-4D97-AF65-F5344CB8AC3E}">
        <p14:creationId xmlns:p14="http://schemas.microsoft.com/office/powerpoint/2010/main" val="17903286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Bellringer</a:t>
            </a:r>
            <a:r>
              <a:rPr lang="en-US" dirty="0" smtClean="0"/>
              <a:t> 4/3</a:t>
            </a:r>
            <a:endParaRPr lang="en-US" dirty="0"/>
          </a:p>
        </p:txBody>
      </p:sp>
      <p:sp>
        <p:nvSpPr>
          <p:cNvPr id="3" name="Content Placeholder 2"/>
          <p:cNvSpPr>
            <a:spLocks noGrp="1"/>
          </p:cNvSpPr>
          <p:nvPr>
            <p:ph idx="1"/>
          </p:nvPr>
        </p:nvSpPr>
        <p:spPr/>
        <p:txBody>
          <a:bodyPr/>
          <a:lstStyle/>
          <a:p>
            <a:r>
              <a:rPr lang="en-US" dirty="0" smtClean="0"/>
              <a:t>What do think of when you think about criminal law?</a:t>
            </a:r>
            <a:endParaRPr lang="en-US" dirty="0"/>
          </a:p>
        </p:txBody>
      </p:sp>
    </p:spTree>
    <p:extLst>
      <p:ext uri="{BB962C8B-B14F-4D97-AF65-F5344CB8AC3E}">
        <p14:creationId xmlns:p14="http://schemas.microsoft.com/office/powerpoint/2010/main" val="29070681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Criminal Justice System</a:t>
            </a:r>
            <a:endParaRPr lang="en-US" dirty="0"/>
          </a:p>
        </p:txBody>
      </p:sp>
      <p:sp>
        <p:nvSpPr>
          <p:cNvPr id="3" name="Content Placeholder 2"/>
          <p:cNvSpPr>
            <a:spLocks noGrp="1"/>
          </p:cNvSpPr>
          <p:nvPr>
            <p:ph idx="1"/>
          </p:nvPr>
        </p:nvSpPr>
        <p:spPr/>
        <p:txBody>
          <a:bodyPr/>
          <a:lstStyle/>
          <a:p>
            <a:r>
              <a:rPr lang="en-US" dirty="0" smtClean="0"/>
              <a:t>The criminal justice system has three main components</a:t>
            </a:r>
          </a:p>
          <a:p>
            <a:pPr lvl="1"/>
            <a:r>
              <a:rPr lang="en-US" dirty="0" smtClean="0"/>
              <a:t>Policing</a:t>
            </a:r>
          </a:p>
          <a:p>
            <a:pPr lvl="1"/>
            <a:r>
              <a:rPr lang="en-US" dirty="0" smtClean="0"/>
              <a:t>Courts</a:t>
            </a:r>
          </a:p>
          <a:p>
            <a:pPr lvl="1"/>
            <a:r>
              <a:rPr lang="en-US" dirty="0" smtClean="0"/>
              <a:t>Corrections</a:t>
            </a:r>
          </a:p>
          <a:p>
            <a:r>
              <a:rPr lang="en-US" dirty="0" smtClean="0"/>
              <a:t>All three work together under the rule of law and with the purpose of maintaining the rule of law.</a:t>
            </a:r>
            <a:endParaRPr lang="en-US" dirty="0"/>
          </a:p>
        </p:txBody>
      </p:sp>
    </p:spTree>
    <p:extLst>
      <p:ext uri="{BB962C8B-B14F-4D97-AF65-F5344CB8AC3E}">
        <p14:creationId xmlns:p14="http://schemas.microsoft.com/office/powerpoint/2010/main" val="122415510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Crime in the United States</a:t>
            </a:r>
            <a:endParaRPr lang="en-US" dirty="0"/>
          </a:p>
        </p:txBody>
      </p:sp>
      <p:sp>
        <p:nvSpPr>
          <p:cNvPr id="3" name="Content Placeholder 2"/>
          <p:cNvSpPr>
            <a:spLocks noGrp="1"/>
          </p:cNvSpPr>
          <p:nvPr>
            <p:ph idx="1"/>
          </p:nvPr>
        </p:nvSpPr>
        <p:spPr>
          <a:xfrm>
            <a:off x="549275" y="1600201"/>
            <a:ext cx="8042276" cy="4817532"/>
          </a:xfrm>
        </p:spPr>
        <p:txBody>
          <a:bodyPr>
            <a:normAutofit fontScale="92500" lnSpcReduction="20000"/>
          </a:bodyPr>
          <a:lstStyle/>
          <a:p>
            <a:r>
              <a:rPr lang="en-US" dirty="0" smtClean="0"/>
              <a:t>A </a:t>
            </a:r>
            <a:r>
              <a:rPr lang="en-US" b="1" dirty="0" smtClean="0"/>
              <a:t>crime (12)</a:t>
            </a:r>
            <a:r>
              <a:rPr lang="en-US" dirty="0" smtClean="0"/>
              <a:t> any act that breaks the law for which there is a punishment. </a:t>
            </a:r>
          </a:p>
          <a:p>
            <a:pPr lvl="1"/>
            <a:r>
              <a:rPr lang="en-US" dirty="0" smtClean="0"/>
              <a:t>A criminal is the person who commits any type of crime.</a:t>
            </a:r>
          </a:p>
          <a:p>
            <a:pPr lvl="1"/>
            <a:r>
              <a:rPr lang="en-US" dirty="0" smtClean="0"/>
              <a:t>Serious crimes are felonies</a:t>
            </a:r>
          </a:p>
          <a:p>
            <a:pPr lvl="1"/>
            <a:r>
              <a:rPr lang="en-US" dirty="0" smtClean="0"/>
              <a:t>Less serious crimes are misdemeanors</a:t>
            </a:r>
          </a:p>
          <a:p>
            <a:r>
              <a:rPr lang="en-US" dirty="0" smtClean="0"/>
              <a:t>Crimes can be categorized other ways as:</a:t>
            </a:r>
          </a:p>
          <a:p>
            <a:pPr lvl="1"/>
            <a:r>
              <a:rPr lang="en-US" dirty="0" smtClean="0"/>
              <a:t>Crimes against persons</a:t>
            </a:r>
          </a:p>
          <a:p>
            <a:pPr lvl="1"/>
            <a:r>
              <a:rPr lang="en-US" dirty="0" smtClean="0"/>
              <a:t>Crimes against property</a:t>
            </a:r>
          </a:p>
          <a:p>
            <a:pPr lvl="1"/>
            <a:r>
              <a:rPr lang="en-US" dirty="0" smtClean="0"/>
              <a:t>Victimless crimes</a:t>
            </a:r>
          </a:p>
          <a:p>
            <a:pPr lvl="1"/>
            <a:r>
              <a:rPr lang="en-US" dirty="0" smtClean="0"/>
              <a:t>White collar crimes</a:t>
            </a:r>
          </a:p>
          <a:p>
            <a:pPr lvl="1"/>
            <a:r>
              <a:rPr lang="en-US" dirty="0" smtClean="0"/>
              <a:t>Organized crimes </a:t>
            </a:r>
          </a:p>
          <a:p>
            <a:endParaRPr lang="en-US" dirty="0"/>
          </a:p>
        </p:txBody>
      </p:sp>
    </p:spTree>
    <p:extLst>
      <p:ext uri="{BB962C8B-B14F-4D97-AF65-F5344CB8AC3E}">
        <p14:creationId xmlns:p14="http://schemas.microsoft.com/office/powerpoint/2010/main" val="3989414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Policing</a:t>
            </a:r>
            <a:endParaRPr lang="en-US" dirty="0"/>
          </a:p>
        </p:txBody>
      </p:sp>
      <p:sp>
        <p:nvSpPr>
          <p:cNvPr id="3" name="Content Placeholder 2"/>
          <p:cNvSpPr>
            <a:spLocks noGrp="1"/>
          </p:cNvSpPr>
          <p:nvPr>
            <p:ph idx="1"/>
          </p:nvPr>
        </p:nvSpPr>
        <p:spPr>
          <a:xfrm>
            <a:off x="549275" y="1600200"/>
            <a:ext cx="8042276" cy="5095567"/>
          </a:xfrm>
        </p:spPr>
        <p:txBody>
          <a:bodyPr>
            <a:normAutofit fontScale="77500" lnSpcReduction="20000"/>
          </a:bodyPr>
          <a:lstStyle/>
          <a:p>
            <a:r>
              <a:rPr lang="en-US" dirty="0" smtClean="0"/>
              <a:t>Each level of government has different government officials</a:t>
            </a:r>
          </a:p>
          <a:p>
            <a:r>
              <a:rPr lang="en-US" dirty="0" smtClean="0"/>
              <a:t>Federal</a:t>
            </a:r>
          </a:p>
          <a:p>
            <a:pPr lvl="1"/>
            <a:r>
              <a:rPr lang="en-US" dirty="0" smtClean="0"/>
              <a:t>Department of Justice</a:t>
            </a:r>
          </a:p>
          <a:p>
            <a:pPr lvl="2"/>
            <a:r>
              <a:rPr lang="en-US" dirty="0" smtClean="0"/>
              <a:t>FBI</a:t>
            </a:r>
          </a:p>
          <a:p>
            <a:pPr lvl="2"/>
            <a:r>
              <a:rPr lang="en-US" dirty="0" smtClean="0"/>
              <a:t>DEA</a:t>
            </a:r>
          </a:p>
          <a:p>
            <a:pPr lvl="2"/>
            <a:r>
              <a:rPr lang="en-US" dirty="0" smtClean="0"/>
              <a:t>ATF</a:t>
            </a:r>
          </a:p>
          <a:p>
            <a:pPr lvl="1"/>
            <a:r>
              <a:rPr lang="en-US" dirty="0" smtClean="0"/>
              <a:t>Homeland security </a:t>
            </a:r>
          </a:p>
          <a:p>
            <a:r>
              <a:rPr lang="en-US" dirty="0" smtClean="0"/>
              <a:t>State </a:t>
            </a:r>
          </a:p>
          <a:p>
            <a:pPr lvl="1"/>
            <a:r>
              <a:rPr lang="en-US" dirty="0" smtClean="0"/>
              <a:t>Department of Justice</a:t>
            </a:r>
          </a:p>
          <a:p>
            <a:pPr lvl="1"/>
            <a:r>
              <a:rPr lang="en-US" dirty="0" smtClean="0"/>
              <a:t>NC State Bureau of Investigations</a:t>
            </a:r>
          </a:p>
          <a:p>
            <a:pPr lvl="1"/>
            <a:r>
              <a:rPr lang="en-US" dirty="0" smtClean="0"/>
              <a:t>NC Highway Patrol</a:t>
            </a:r>
          </a:p>
          <a:p>
            <a:r>
              <a:rPr lang="en-US" dirty="0" smtClean="0"/>
              <a:t>Local</a:t>
            </a:r>
          </a:p>
          <a:p>
            <a:pPr lvl="1"/>
            <a:r>
              <a:rPr lang="en-US" dirty="0" smtClean="0"/>
              <a:t>Sheriff</a:t>
            </a:r>
          </a:p>
          <a:p>
            <a:pPr lvl="1"/>
            <a:r>
              <a:rPr lang="en-US" dirty="0" smtClean="0"/>
              <a:t>City Police </a:t>
            </a:r>
            <a:endParaRPr lang="en-US" dirty="0"/>
          </a:p>
        </p:txBody>
      </p:sp>
    </p:spTree>
    <p:extLst>
      <p:ext uri="{BB962C8B-B14F-4D97-AF65-F5344CB8AC3E}">
        <p14:creationId xmlns:p14="http://schemas.microsoft.com/office/powerpoint/2010/main" val="6431982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Arrest</a:t>
            </a:r>
            <a:endParaRPr lang="en-US" dirty="0"/>
          </a:p>
        </p:txBody>
      </p:sp>
      <p:sp>
        <p:nvSpPr>
          <p:cNvPr id="3" name="Content Placeholder 2"/>
          <p:cNvSpPr>
            <a:spLocks noGrp="1"/>
          </p:cNvSpPr>
          <p:nvPr>
            <p:ph idx="1"/>
          </p:nvPr>
        </p:nvSpPr>
        <p:spPr/>
        <p:txBody>
          <a:bodyPr>
            <a:normAutofit/>
          </a:bodyPr>
          <a:lstStyle/>
          <a:p>
            <a:r>
              <a:rPr lang="en-US" dirty="0"/>
              <a:t>Police may arrest a person with probable cause or with an arrest warrant. </a:t>
            </a:r>
          </a:p>
          <a:p>
            <a:pPr lvl="1"/>
            <a:r>
              <a:rPr lang="en-US" b="1" dirty="0"/>
              <a:t>Probable </a:t>
            </a:r>
            <a:r>
              <a:rPr lang="en-US" b="1" dirty="0" smtClean="0"/>
              <a:t>cause (13) </a:t>
            </a:r>
            <a:r>
              <a:rPr lang="en-US" dirty="0"/>
              <a:t>is the standard by which an officer has the grounds to obtain a warrant or make an arrest.</a:t>
            </a:r>
          </a:p>
          <a:p>
            <a:pPr marL="457200" lvl="1" indent="0">
              <a:buNone/>
            </a:pPr>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17883321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 our laws come from?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Constitution</a:t>
            </a:r>
          </a:p>
          <a:p>
            <a:pPr lvl="1"/>
            <a:r>
              <a:rPr lang="en-US" dirty="0" smtClean="0"/>
              <a:t>Supreme law of the land</a:t>
            </a:r>
          </a:p>
          <a:p>
            <a:r>
              <a:rPr lang="en-US" dirty="0" smtClean="0"/>
              <a:t>Statutes </a:t>
            </a:r>
          </a:p>
          <a:p>
            <a:pPr lvl="1"/>
            <a:r>
              <a:rPr lang="en-US" b="1" dirty="0" smtClean="0"/>
              <a:t>Statutes (1): </a:t>
            </a:r>
            <a:r>
              <a:rPr lang="en-US" dirty="0" smtClean="0"/>
              <a:t>a law enacted by a legislature; federal and state law</a:t>
            </a:r>
          </a:p>
          <a:p>
            <a:r>
              <a:rPr lang="en-US" dirty="0" smtClean="0"/>
              <a:t>Regulations</a:t>
            </a:r>
          </a:p>
          <a:p>
            <a:pPr lvl="1"/>
            <a:r>
              <a:rPr lang="en-US" dirty="0" smtClean="0"/>
              <a:t>Rules created by an agency </a:t>
            </a:r>
          </a:p>
          <a:p>
            <a:r>
              <a:rPr lang="en-US" dirty="0" smtClean="0"/>
              <a:t>Precedent </a:t>
            </a:r>
          </a:p>
          <a:p>
            <a:pPr lvl="1"/>
            <a:r>
              <a:rPr lang="en-US" b="1" dirty="0" smtClean="0"/>
              <a:t>Precedent (2): </a:t>
            </a:r>
            <a:r>
              <a:rPr lang="en-US" dirty="0" smtClean="0"/>
              <a:t>A court </a:t>
            </a:r>
            <a:r>
              <a:rPr lang="en-US" dirty="0"/>
              <a:t>decision that is cited as an example or analogy to resolve similar questions of law in later cases</a:t>
            </a:r>
          </a:p>
        </p:txBody>
      </p:sp>
    </p:spTree>
    <p:extLst>
      <p:ext uri="{BB962C8B-B14F-4D97-AF65-F5344CB8AC3E}">
        <p14:creationId xmlns:p14="http://schemas.microsoft.com/office/powerpoint/2010/main" val="360841316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Charges filed </a:t>
            </a:r>
            <a:endParaRPr lang="en-US" dirty="0"/>
          </a:p>
        </p:txBody>
      </p:sp>
      <p:sp>
        <p:nvSpPr>
          <p:cNvPr id="3" name="Content Placeholder 2"/>
          <p:cNvSpPr>
            <a:spLocks noGrp="1"/>
          </p:cNvSpPr>
          <p:nvPr>
            <p:ph idx="1"/>
          </p:nvPr>
        </p:nvSpPr>
        <p:spPr>
          <a:xfrm>
            <a:off x="457200" y="1600200"/>
            <a:ext cx="8229600" cy="4741606"/>
          </a:xfrm>
        </p:spPr>
        <p:txBody>
          <a:bodyPr>
            <a:normAutofit fontScale="92500" lnSpcReduction="20000"/>
          </a:bodyPr>
          <a:lstStyle/>
          <a:p>
            <a:r>
              <a:rPr lang="en-US" dirty="0" smtClean="0"/>
              <a:t>The prosecutor will decide what charges to pursue. </a:t>
            </a:r>
          </a:p>
          <a:p>
            <a:pPr lvl="1"/>
            <a:r>
              <a:rPr lang="en-US" b="1" dirty="0" smtClean="0"/>
              <a:t>Prosecutor (14):</a:t>
            </a:r>
            <a:r>
              <a:rPr lang="en-US" dirty="0" smtClean="0"/>
              <a:t>The </a:t>
            </a:r>
            <a:r>
              <a:rPr lang="en-US" dirty="0"/>
              <a:t>government attorney charging and trying the case against a person accused of a crime</a:t>
            </a:r>
            <a:endParaRPr lang="en-US" dirty="0" smtClean="0"/>
          </a:p>
          <a:p>
            <a:r>
              <a:rPr lang="en-US" dirty="0" smtClean="0"/>
              <a:t>A </a:t>
            </a:r>
            <a:r>
              <a:rPr lang="en-US" dirty="0"/>
              <a:t>person may only be tried for a felony only upon indictment issued by a grand jury.</a:t>
            </a:r>
          </a:p>
          <a:p>
            <a:pPr lvl="1"/>
            <a:r>
              <a:rPr lang="en-US" dirty="0"/>
              <a:t>An </a:t>
            </a:r>
            <a:r>
              <a:rPr lang="en-US" b="1" dirty="0" smtClean="0"/>
              <a:t>indictment (15): </a:t>
            </a:r>
            <a:r>
              <a:rPr lang="en-US" dirty="0"/>
              <a:t>is a </a:t>
            </a:r>
            <a:r>
              <a:rPr lang="en-US" dirty="0" smtClean="0"/>
              <a:t>formal </a:t>
            </a:r>
            <a:r>
              <a:rPr lang="en-US" dirty="0"/>
              <a:t>charge or accusation of a serious </a:t>
            </a:r>
            <a:r>
              <a:rPr lang="en-US" dirty="0" smtClean="0"/>
              <a:t>crime</a:t>
            </a:r>
          </a:p>
          <a:p>
            <a:pPr lvl="1"/>
            <a:r>
              <a:rPr lang="en-US" b="1" dirty="0"/>
              <a:t>Grand jury (</a:t>
            </a:r>
            <a:r>
              <a:rPr lang="en-US" b="1" dirty="0" smtClean="0"/>
              <a:t>16): </a:t>
            </a:r>
            <a:r>
              <a:rPr lang="en-US" dirty="0"/>
              <a:t>A group of people that operate in closed proceedings to determine if there is enough evidence to charge that person with the crime</a:t>
            </a:r>
          </a:p>
          <a:p>
            <a:pPr lvl="1"/>
            <a:endParaRPr lang="en-US" b="1" dirty="0" smtClean="0"/>
          </a:p>
          <a:p>
            <a:pPr marL="457200" lvl="1" indent="0">
              <a:buNone/>
            </a:pPr>
            <a:endParaRPr lang="en-US" dirty="0" smtClean="0"/>
          </a:p>
          <a:p>
            <a:pPr lvl="1"/>
            <a:endParaRPr lang="en-US" dirty="0"/>
          </a:p>
          <a:p>
            <a:pPr marL="644525" lvl="3" indent="-349250">
              <a:spcBef>
                <a:spcPts val="2000"/>
              </a:spcBef>
            </a:pPr>
            <a:endParaRPr lang="en-US" dirty="0"/>
          </a:p>
          <a:p>
            <a:endParaRPr lang="en-US" dirty="0"/>
          </a:p>
        </p:txBody>
      </p:sp>
    </p:spTree>
    <p:extLst>
      <p:ext uri="{BB962C8B-B14F-4D97-AF65-F5344CB8AC3E}">
        <p14:creationId xmlns:p14="http://schemas.microsoft.com/office/powerpoint/2010/main" val="2438567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80897"/>
          </a:xfrm>
        </p:spPr>
        <p:txBody>
          <a:bodyPr/>
          <a:lstStyle/>
          <a:p>
            <a:r>
              <a:rPr lang="en-US" sz="3600" dirty="0" smtClean="0"/>
              <a:t>Courts: First Appearance</a:t>
            </a:r>
            <a:endParaRPr lang="en-US" dirty="0"/>
          </a:p>
        </p:txBody>
      </p:sp>
      <p:sp>
        <p:nvSpPr>
          <p:cNvPr id="3" name="Content Placeholder 2"/>
          <p:cNvSpPr>
            <a:spLocks noGrp="1"/>
          </p:cNvSpPr>
          <p:nvPr>
            <p:ph idx="1"/>
          </p:nvPr>
        </p:nvSpPr>
        <p:spPr>
          <a:xfrm>
            <a:off x="549275" y="1600200"/>
            <a:ext cx="8042276" cy="5049981"/>
          </a:xfrm>
        </p:spPr>
        <p:txBody>
          <a:bodyPr>
            <a:normAutofit/>
          </a:bodyPr>
          <a:lstStyle/>
          <a:p>
            <a:r>
              <a:rPr lang="en-US" dirty="0" smtClean="0"/>
              <a:t>At the first appearance </a:t>
            </a:r>
          </a:p>
          <a:p>
            <a:pPr lvl="1"/>
            <a:r>
              <a:rPr lang="en-US" dirty="0" smtClean="0"/>
              <a:t>Inquire about intent to hire an attorney</a:t>
            </a:r>
          </a:p>
          <a:p>
            <a:pPr lvl="1"/>
            <a:r>
              <a:rPr lang="en-US" dirty="0" smtClean="0"/>
              <a:t>Defendant will enter a plea</a:t>
            </a:r>
          </a:p>
          <a:p>
            <a:pPr lvl="2"/>
            <a:r>
              <a:rPr lang="en-US" dirty="0" smtClean="0"/>
              <a:t>Guilty – sentencing begins</a:t>
            </a:r>
          </a:p>
          <a:p>
            <a:pPr lvl="2"/>
            <a:r>
              <a:rPr lang="en-US" dirty="0" smtClean="0"/>
              <a:t>Not guilty – set trial date</a:t>
            </a:r>
          </a:p>
          <a:p>
            <a:pPr lvl="1"/>
            <a:r>
              <a:rPr lang="en-US" dirty="0" smtClean="0"/>
              <a:t>Determine whether to set bail</a:t>
            </a:r>
          </a:p>
          <a:p>
            <a:pPr lvl="2"/>
            <a:r>
              <a:rPr lang="en-US" dirty="0" smtClean="0"/>
              <a:t>The amount </a:t>
            </a:r>
            <a:r>
              <a:rPr lang="en-US" dirty="0"/>
              <a:t>of bail is determined by the </a:t>
            </a:r>
            <a:r>
              <a:rPr lang="en-US" dirty="0" smtClean="0"/>
              <a:t>judge based on your flight risk and danger </a:t>
            </a:r>
            <a:r>
              <a:rPr lang="en-US" dirty="0"/>
              <a:t>to the </a:t>
            </a:r>
            <a:r>
              <a:rPr lang="en-US" dirty="0" smtClean="0"/>
              <a:t>community.</a:t>
            </a:r>
          </a:p>
          <a:p>
            <a:pPr lvl="2"/>
            <a:r>
              <a:rPr lang="en-US" dirty="0" smtClean="0"/>
              <a:t>Set any conditions for release </a:t>
            </a:r>
          </a:p>
          <a:p>
            <a:pPr lvl="1"/>
            <a:r>
              <a:rPr lang="en-US" dirty="0" smtClean="0"/>
              <a:t>Set date for future proceedings </a:t>
            </a:r>
          </a:p>
        </p:txBody>
      </p:sp>
    </p:spTree>
    <p:extLst>
      <p:ext uri="{BB962C8B-B14F-4D97-AF65-F5344CB8AC3E}">
        <p14:creationId xmlns:p14="http://schemas.microsoft.com/office/powerpoint/2010/main" val="163290105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Courts: Trial</a:t>
            </a:r>
            <a:endParaRPr lang="en-US" dirty="0"/>
          </a:p>
        </p:txBody>
      </p:sp>
      <p:sp>
        <p:nvSpPr>
          <p:cNvPr id="3" name="Content Placeholder 2"/>
          <p:cNvSpPr>
            <a:spLocks noGrp="1"/>
          </p:cNvSpPr>
          <p:nvPr>
            <p:ph idx="1"/>
          </p:nvPr>
        </p:nvSpPr>
        <p:spPr>
          <a:xfrm>
            <a:off x="549275" y="1600200"/>
            <a:ext cx="8042276" cy="5105399"/>
          </a:xfrm>
        </p:spPr>
        <p:txBody>
          <a:bodyPr>
            <a:normAutofit/>
          </a:bodyPr>
          <a:lstStyle/>
          <a:p>
            <a:r>
              <a:rPr lang="en-US" dirty="0" smtClean="0"/>
              <a:t>Prior </a:t>
            </a:r>
            <a:r>
              <a:rPr lang="en-US" dirty="0"/>
              <a:t>to trial a plea agreement can be reached and settle the case without a trial.</a:t>
            </a:r>
          </a:p>
          <a:p>
            <a:pPr lvl="1"/>
            <a:r>
              <a:rPr lang="en-US" dirty="0"/>
              <a:t>Parties reach a mutually satisfactory resolution</a:t>
            </a:r>
          </a:p>
          <a:p>
            <a:r>
              <a:rPr lang="en-US" dirty="0" smtClean="0"/>
              <a:t>A trial is an adversarial procedure. </a:t>
            </a:r>
          </a:p>
          <a:p>
            <a:pPr lvl="1"/>
            <a:r>
              <a:rPr lang="en-US" dirty="0" smtClean="0"/>
              <a:t>Each side presents </a:t>
            </a:r>
            <a:r>
              <a:rPr lang="en-US" dirty="0"/>
              <a:t>its case as persuasively as </a:t>
            </a:r>
            <a:r>
              <a:rPr lang="en-US" dirty="0" smtClean="0"/>
              <a:t>possible and </a:t>
            </a:r>
            <a:r>
              <a:rPr lang="en-US" dirty="0"/>
              <a:t>an independent fact finder, </a:t>
            </a:r>
            <a:r>
              <a:rPr lang="en-US" dirty="0" smtClean="0"/>
              <a:t>decides </a:t>
            </a:r>
            <a:r>
              <a:rPr lang="en-US" dirty="0"/>
              <a:t>in favor of one side or the other</a:t>
            </a:r>
            <a:r>
              <a:rPr lang="en-US" dirty="0" smtClean="0"/>
              <a:t>.</a:t>
            </a:r>
          </a:p>
          <a:p>
            <a:pPr lvl="1"/>
            <a:r>
              <a:rPr lang="en-US" dirty="0" smtClean="0"/>
              <a:t>Prosecutor v. defendant </a:t>
            </a:r>
          </a:p>
          <a:p>
            <a:pPr lvl="2"/>
            <a:r>
              <a:rPr lang="en-US" b="1" dirty="0" smtClean="0"/>
              <a:t>Defendant(17): </a:t>
            </a:r>
            <a:r>
              <a:rPr lang="en-US" dirty="0"/>
              <a:t>The party being sued or accused of some action in a court of law</a:t>
            </a:r>
          </a:p>
          <a:p>
            <a:pPr marL="0" indent="0">
              <a:buNone/>
            </a:pPr>
            <a:endParaRPr lang="en-US" dirty="0" smtClean="0"/>
          </a:p>
          <a:p>
            <a:endParaRPr lang="en-US" dirty="0"/>
          </a:p>
        </p:txBody>
      </p:sp>
    </p:spTree>
    <p:extLst>
      <p:ext uri="{BB962C8B-B14F-4D97-AF65-F5344CB8AC3E}">
        <p14:creationId xmlns:p14="http://schemas.microsoft.com/office/powerpoint/2010/main" val="180322926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Courts: Trial</a:t>
            </a:r>
            <a:endParaRPr lang="en-US" dirty="0"/>
          </a:p>
        </p:txBody>
      </p:sp>
      <p:sp>
        <p:nvSpPr>
          <p:cNvPr id="3" name="Content Placeholder 2"/>
          <p:cNvSpPr>
            <a:spLocks noGrp="1"/>
          </p:cNvSpPr>
          <p:nvPr>
            <p:ph idx="1"/>
          </p:nvPr>
        </p:nvSpPr>
        <p:spPr>
          <a:xfrm>
            <a:off x="549275" y="1600201"/>
            <a:ext cx="8042276" cy="4869872"/>
          </a:xfrm>
        </p:spPr>
        <p:txBody>
          <a:bodyPr>
            <a:normAutofit fontScale="92500" lnSpcReduction="10000"/>
          </a:bodyPr>
          <a:lstStyle/>
          <a:p>
            <a:r>
              <a:rPr lang="en-US" dirty="0" smtClean="0"/>
              <a:t>Prosecution will present their case at trial though witness testimony and physical evidence.  </a:t>
            </a:r>
          </a:p>
          <a:p>
            <a:pPr lvl="1"/>
            <a:r>
              <a:rPr lang="en-US" b="1" dirty="0" smtClean="0"/>
              <a:t>Subpoena (18): </a:t>
            </a:r>
            <a:r>
              <a:rPr lang="en-US" dirty="0"/>
              <a:t>An order from a court requiring testimony of witness or production of evidence under penalty for failure</a:t>
            </a:r>
          </a:p>
          <a:p>
            <a:r>
              <a:rPr lang="en-US" dirty="0" smtClean="0"/>
              <a:t>The prosecution has the burden of proving the elements of the crime </a:t>
            </a:r>
            <a:r>
              <a:rPr lang="en-US" u="sng" dirty="0" smtClean="0"/>
              <a:t>beyond a reasonable doubt</a:t>
            </a:r>
            <a:r>
              <a:rPr lang="en-US" dirty="0" smtClean="0"/>
              <a:t>.</a:t>
            </a:r>
          </a:p>
          <a:p>
            <a:pPr lvl="1"/>
            <a:r>
              <a:rPr lang="en-US" dirty="0" smtClean="0"/>
              <a:t>Defense does NOT have to present any evidence</a:t>
            </a:r>
          </a:p>
          <a:p>
            <a:r>
              <a:rPr lang="en-US" dirty="0" smtClean="0"/>
              <a:t>Juries must reach a unanimous decision</a:t>
            </a:r>
          </a:p>
        </p:txBody>
      </p:sp>
    </p:spTree>
    <p:extLst>
      <p:ext uri="{BB962C8B-B14F-4D97-AF65-F5344CB8AC3E}">
        <p14:creationId xmlns:p14="http://schemas.microsoft.com/office/powerpoint/2010/main" val="206882586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Courts: Appeal </a:t>
            </a:r>
            <a:endParaRPr lang="en-US" dirty="0"/>
          </a:p>
        </p:txBody>
      </p:sp>
      <p:sp>
        <p:nvSpPr>
          <p:cNvPr id="3" name="Content Placeholder 2"/>
          <p:cNvSpPr>
            <a:spLocks noGrp="1"/>
          </p:cNvSpPr>
          <p:nvPr>
            <p:ph idx="1"/>
          </p:nvPr>
        </p:nvSpPr>
        <p:spPr/>
        <p:txBody>
          <a:bodyPr/>
          <a:lstStyle/>
          <a:p>
            <a:r>
              <a:rPr lang="en-US" dirty="0" smtClean="0"/>
              <a:t>In </a:t>
            </a:r>
            <a:r>
              <a:rPr lang="en-US" dirty="0"/>
              <a:t>a criminal case, the defendant may appeal a guilty verdict, but the government may not appeal if a defendant is found not guilty. </a:t>
            </a:r>
            <a:endParaRPr lang="en-US" dirty="0" smtClean="0"/>
          </a:p>
          <a:p>
            <a:r>
              <a:rPr lang="en-US" dirty="0" smtClean="0"/>
              <a:t>Either </a:t>
            </a:r>
            <a:r>
              <a:rPr lang="en-US" dirty="0"/>
              <a:t>side in a criminal case may appeal with respect to the sentence that is imposed after a guilty verdict</a:t>
            </a:r>
            <a:r>
              <a:rPr lang="en-US" dirty="0" smtClean="0"/>
              <a:t>.</a:t>
            </a:r>
          </a:p>
          <a:p>
            <a:pPr marL="0" indent="0">
              <a:buNone/>
            </a:pPr>
            <a:endParaRPr lang="en-US" dirty="0"/>
          </a:p>
        </p:txBody>
      </p:sp>
    </p:spTree>
    <p:extLst>
      <p:ext uri="{BB962C8B-B14F-4D97-AF65-F5344CB8AC3E}">
        <p14:creationId xmlns:p14="http://schemas.microsoft.com/office/powerpoint/2010/main" val="31336689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Corrections</a:t>
            </a:r>
            <a:endParaRPr lang="en-US" dirty="0"/>
          </a:p>
        </p:txBody>
      </p:sp>
      <p:sp>
        <p:nvSpPr>
          <p:cNvPr id="3" name="Content Placeholder 2"/>
          <p:cNvSpPr>
            <a:spLocks noGrp="1"/>
          </p:cNvSpPr>
          <p:nvPr>
            <p:ph idx="1"/>
          </p:nvPr>
        </p:nvSpPr>
        <p:spPr>
          <a:xfrm>
            <a:off x="549275" y="1600201"/>
            <a:ext cx="8042276" cy="5139266"/>
          </a:xfrm>
        </p:spPr>
        <p:txBody>
          <a:bodyPr>
            <a:normAutofit fontScale="92500" lnSpcReduction="10000"/>
          </a:bodyPr>
          <a:lstStyle/>
          <a:p>
            <a:r>
              <a:rPr lang="en-US" dirty="0" smtClean="0"/>
              <a:t>The punishment for lawbreakers is handled by the corrections system. </a:t>
            </a:r>
          </a:p>
          <a:p>
            <a:r>
              <a:rPr lang="en-US" dirty="0" smtClean="0"/>
              <a:t>Corrections can vary and range from probation to the death penalty.  </a:t>
            </a:r>
          </a:p>
          <a:p>
            <a:pPr lvl="1"/>
            <a:r>
              <a:rPr lang="en-US" dirty="0" smtClean="0"/>
              <a:t>Which amendment provides restrictions on punishment?</a:t>
            </a:r>
          </a:p>
          <a:p>
            <a:r>
              <a:rPr lang="en-US" dirty="0" smtClean="0"/>
              <a:t>4 main purposes</a:t>
            </a:r>
          </a:p>
          <a:p>
            <a:pPr lvl="1"/>
            <a:r>
              <a:rPr lang="en-US" dirty="0" smtClean="0"/>
              <a:t>Retribution: administer punishment</a:t>
            </a:r>
          </a:p>
          <a:p>
            <a:pPr lvl="1"/>
            <a:r>
              <a:rPr lang="en-US" dirty="0" smtClean="0"/>
              <a:t>Incapacitation: protect community </a:t>
            </a:r>
          </a:p>
          <a:p>
            <a:pPr lvl="1"/>
            <a:r>
              <a:rPr lang="en-US" dirty="0" smtClean="0"/>
              <a:t>Deterrence: discourage from doing again</a:t>
            </a:r>
          </a:p>
          <a:p>
            <a:pPr lvl="1"/>
            <a:r>
              <a:rPr lang="en-US" dirty="0" smtClean="0"/>
              <a:t>Rehabilitation: change behavior</a:t>
            </a:r>
          </a:p>
          <a:p>
            <a:pPr lvl="1"/>
            <a:endParaRPr lang="en-US" dirty="0"/>
          </a:p>
        </p:txBody>
      </p:sp>
    </p:spTree>
    <p:extLst>
      <p:ext uri="{BB962C8B-B14F-4D97-AF65-F5344CB8AC3E}">
        <p14:creationId xmlns:p14="http://schemas.microsoft.com/office/powerpoint/2010/main" val="1694444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shot 2013-10-14 at 8.26.56 PM.png"/>
          <p:cNvPicPr>
            <a:picLocks noGrp="1" noChangeAspect="1"/>
          </p:cNvPicPr>
          <p:nvPr>
            <p:ph idx="1"/>
          </p:nvPr>
        </p:nvPicPr>
        <p:blipFill>
          <a:blip r:embed="rId2">
            <a:extLst>
              <a:ext uri="{28A0092B-C50C-407E-A947-70E740481C1C}">
                <a14:useLocalDpi xmlns:a14="http://schemas.microsoft.com/office/drawing/2010/main" val="0"/>
              </a:ext>
            </a:extLst>
          </a:blip>
          <a:srcRect t="-8086" b="-8086"/>
          <a:stretch>
            <a:fillRect/>
          </a:stretch>
        </p:blipFill>
        <p:spPr>
          <a:xfrm>
            <a:off x="549275" y="423863"/>
            <a:ext cx="8042275" cy="6111875"/>
          </a:xfrm>
        </p:spPr>
      </p:pic>
    </p:spTree>
    <p:extLst>
      <p:ext uri="{BB962C8B-B14F-4D97-AF65-F5344CB8AC3E}">
        <p14:creationId xmlns:p14="http://schemas.microsoft.com/office/powerpoint/2010/main" val="224914659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6375" y="1215231"/>
            <a:ext cx="6191250" cy="4476750"/>
          </a:xfrm>
        </p:spPr>
      </p:pic>
    </p:spTree>
    <p:extLst>
      <p:ext uri="{BB962C8B-B14F-4D97-AF65-F5344CB8AC3E}">
        <p14:creationId xmlns:p14="http://schemas.microsoft.com/office/powerpoint/2010/main" val="384094533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Rights of the Accused – 4</a:t>
            </a:r>
            <a:r>
              <a:rPr lang="en-US" baseline="30000" dirty="0" smtClean="0"/>
              <a:t>th</a:t>
            </a:r>
            <a:r>
              <a:rPr lang="en-US" dirty="0" smtClean="0"/>
              <a:t> Amendment</a:t>
            </a:r>
            <a:endParaRPr lang="en-US" dirty="0"/>
          </a:p>
        </p:txBody>
      </p:sp>
      <p:sp>
        <p:nvSpPr>
          <p:cNvPr id="3" name="Content Placeholder 2"/>
          <p:cNvSpPr>
            <a:spLocks noGrp="1"/>
          </p:cNvSpPr>
          <p:nvPr>
            <p:ph idx="1"/>
          </p:nvPr>
        </p:nvSpPr>
        <p:spPr/>
        <p:txBody>
          <a:bodyPr/>
          <a:lstStyle/>
          <a:p>
            <a:r>
              <a:rPr lang="en-US" dirty="0"/>
              <a:t>4</a:t>
            </a:r>
            <a:r>
              <a:rPr lang="en-US" baseline="30000" dirty="0"/>
              <a:t>th</a:t>
            </a:r>
            <a:r>
              <a:rPr lang="en-US" dirty="0"/>
              <a:t> Amendment requires police have a search warrant to search a person’s home</a:t>
            </a:r>
          </a:p>
          <a:p>
            <a:pPr lvl="1"/>
            <a:r>
              <a:rPr lang="en-US" dirty="0"/>
              <a:t>Search warrant must state what looking for and where looking</a:t>
            </a:r>
          </a:p>
          <a:p>
            <a:endParaRPr lang="en-US" dirty="0"/>
          </a:p>
        </p:txBody>
      </p:sp>
    </p:spTree>
    <p:extLst>
      <p:ext uri="{BB962C8B-B14F-4D97-AF65-F5344CB8AC3E}">
        <p14:creationId xmlns:p14="http://schemas.microsoft.com/office/powerpoint/2010/main" val="6299133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or Illegal Search</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If police are outside a house, and they can smell burning marijuana and hear the sounds of evidence being destroyed, are they allowed to enter without a warrant?</a:t>
            </a:r>
          </a:p>
          <a:p>
            <a:r>
              <a:rPr lang="en-US" dirty="0" smtClean="0"/>
              <a:t>The police, without a warrant, find incriminating evidence after searching trash bags that have been placed on the curb for garbage collection.</a:t>
            </a:r>
          </a:p>
          <a:p>
            <a:r>
              <a:rPr lang="en-US" dirty="0" smtClean="0"/>
              <a:t>A student is declared to be a delinquent after school officials, based on allegations she was smoking in the restroom, search her possessions and discover drug paraphernalia. </a:t>
            </a:r>
            <a:endParaRPr lang="en-US" dirty="0"/>
          </a:p>
        </p:txBody>
      </p:sp>
    </p:spTree>
    <p:extLst>
      <p:ext uri="{BB962C8B-B14F-4D97-AF65-F5344CB8AC3E}">
        <p14:creationId xmlns:p14="http://schemas.microsoft.com/office/powerpoint/2010/main" val="16521079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U.S.C. § 594</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1500" y="2386013"/>
            <a:ext cx="8115300" cy="2671762"/>
          </a:xfrm>
        </p:spPr>
      </p:pic>
    </p:spTree>
    <p:extLst>
      <p:ext uri="{BB962C8B-B14F-4D97-AF65-F5344CB8AC3E}">
        <p14:creationId xmlns:p14="http://schemas.microsoft.com/office/powerpoint/2010/main" val="288577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or Illegal Search</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After she violates her school’s cell phone policy, a student’s confiscated cell phone is searched by school officials for evidence of illegal activity.</a:t>
            </a:r>
          </a:p>
          <a:p>
            <a:r>
              <a:rPr lang="en-US" dirty="0" smtClean="0"/>
              <a:t>A potential candidate for state office is requires to take a drug test before his name is added to the ballot.</a:t>
            </a:r>
          </a:p>
          <a:p>
            <a:r>
              <a:rPr lang="en-US" dirty="0" smtClean="0"/>
              <a:t>A student trying out for a spot on high school sports team is required to take a drug test before he can join.</a:t>
            </a:r>
          </a:p>
          <a:p>
            <a:r>
              <a:rPr lang="en-US" dirty="0" smtClean="0"/>
              <a:t>In order to collect evidence, the police place a wiretap in a public phone booth frequently used by an individual who is suspected of </a:t>
            </a:r>
            <a:r>
              <a:rPr lang="en-US" smtClean="0"/>
              <a:t>illegal gambling.</a:t>
            </a:r>
            <a:endParaRPr lang="en-US"/>
          </a:p>
        </p:txBody>
      </p:sp>
    </p:spTree>
    <p:extLst>
      <p:ext uri="{BB962C8B-B14F-4D97-AF65-F5344CB8AC3E}">
        <p14:creationId xmlns:p14="http://schemas.microsoft.com/office/powerpoint/2010/main" val="69870168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Mapp</a:t>
            </a:r>
            <a:r>
              <a:rPr lang="en-US" dirty="0" smtClean="0"/>
              <a:t> v. Ohio (1961)</a:t>
            </a:r>
            <a:endParaRPr lang="en-US" dirty="0"/>
          </a:p>
        </p:txBody>
      </p:sp>
      <p:sp>
        <p:nvSpPr>
          <p:cNvPr id="3" name="Content Placeholder 2"/>
          <p:cNvSpPr>
            <a:spLocks noGrp="1"/>
          </p:cNvSpPr>
          <p:nvPr>
            <p:ph idx="1"/>
          </p:nvPr>
        </p:nvSpPr>
        <p:spPr>
          <a:xfrm>
            <a:off x="457200" y="1600200"/>
            <a:ext cx="8229600" cy="5092625"/>
          </a:xfrm>
        </p:spPr>
        <p:txBody>
          <a:bodyPr>
            <a:normAutofit fontScale="92500"/>
          </a:bodyPr>
          <a:lstStyle/>
          <a:p>
            <a:r>
              <a:rPr lang="en-US" dirty="0" smtClean="0"/>
              <a:t>Police were searching for a bombing subject in Ms. </a:t>
            </a:r>
            <a:r>
              <a:rPr lang="en-US" dirty="0" err="1" smtClean="0"/>
              <a:t>Mapp’s</a:t>
            </a:r>
            <a:r>
              <a:rPr lang="en-US" dirty="0" smtClean="0"/>
              <a:t> home. Upon her refusal to allow the police to search her home, the police presented her with a a fake warrant. The police found obscene materials and Ms. </a:t>
            </a:r>
            <a:r>
              <a:rPr lang="en-US" dirty="0" err="1" smtClean="0"/>
              <a:t>Mapp</a:t>
            </a:r>
            <a:r>
              <a:rPr lang="en-US" dirty="0" smtClean="0"/>
              <a:t> was charged.</a:t>
            </a:r>
          </a:p>
          <a:p>
            <a:r>
              <a:rPr lang="en-US" dirty="0" smtClean="0"/>
              <a:t>Evidence obtained in violation of the 4</a:t>
            </a:r>
            <a:r>
              <a:rPr lang="en-US" baseline="30000" dirty="0" smtClean="0"/>
              <a:t>th</a:t>
            </a:r>
            <a:r>
              <a:rPr lang="en-US" dirty="0" smtClean="0"/>
              <a:t> amendment may not be used in state law criminal prosecutions. </a:t>
            </a:r>
          </a:p>
          <a:p>
            <a:r>
              <a:rPr lang="en-US" dirty="0"/>
              <a:t>Mapp v. Ohio Extended exclusionary rule to state courts; fruit of the poisonous tree.</a:t>
            </a:r>
          </a:p>
          <a:p>
            <a:endParaRPr lang="en-US" dirty="0" smtClean="0"/>
          </a:p>
        </p:txBody>
      </p:sp>
    </p:spTree>
    <p:extLst>
      <p:ext uri="{BB962C8B-B14F-4D97-AF65-F5344CB8AC3E}">
        <p14:creationId xmlns:p14="http://schemas.microsoft.com/office/powerpoint/2010/main" val="235719712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3600" dirty="0" smtClean="0"/>
              <a:t>Rights of the Accused – 5</a:t>
            </a:r>
            <a:r>
              <a:rPr lang="en-US" sz="3600" baseline="30000" dirty="0" smtClean="0"/>
              <a:t>th</a:t>
            </a:r>
            <a:r>
              <a:rPr lang="en-US" sz="3600" dirty="0" smtClean="0"/>
              <a:t> Amendment</a:t>
            </a:r>
            <a:endParaRPr lang="en-US" sz="3600" dirty="0"/>
          </a:p>
        </p:txBody>
      </p:sp>
      <p:sp>
        <p:nvSpPr>
          <p:cNvPr id="3" name="Content Placeholder 2"/>
          <p:cNvSpPr>
            <a:spLocks noGrp="1"/>
          </p:cNvSpPr>
          <p:nvPr>
            <p:ph idx="1"/>
          </p:nvPr>
        </p:nvSpPr>
        <p:spPr>
          <a:xfrm>
            <a:off x="549275" y="1600200"/>
            <a:ext cx="8042276" cy="4952999"/>
          </a:xfrm>
        </p:spPr>
        <p:txBody>
          <a:bodyPr>
            <a:normAutofit lnSpcReduction="10000"/>
          </a:bodyPr>
          <a:lstStyle/>
          <a:p>
            <a:r>
              <a:rPr lang="en-US" dirty="0" smtClean="0"/>
              <a:t>Requires an indictment by a grand jury for felonies </a:t>
            </a:r>
          </a:p>
          <a:p>
            <a:r>
              <a:rPr lang="en-US" dirty="0" smtClean="0"/>
              <a:t>Right against self-incrimination</a:t>
            </a:r>
          </a:p>
          <a:p>
            <a:pPr lvl="1"/>
            <a:r>
              <a:rPr lang="en-US" dirty="0" smtClean="0"/>
              <a:t>Miranda Rights</a:t>
            </a:r>
          </a:p>
          <a:p>
            <a:r>
              <a:rPr lang="en-US" dirty="0" smtClean="0"/>
              <a:t>Due process of the law</a:t>
            </a:r>
          </a:p>
          <a:p>
            <a:pPr lvl="1"/>
            <a:r>
              <a:rPr lang="en-US" dirty="0"/>
              <a:t>G</a:t>
            </a:r>
            <a:r>
              <a:rPr lang="en-US" dirty="0" smtClean="0"/>
              <a:t>uarantee that all legal proceedings will be fair</a:t>
            </a:r>
          </a:p>
          <a:p>
            <a:r>
              <a:rPr lang="en-US" dirty="0" smtClean="0"/>
              <a:t>The right to be tried only once</a:t>
            </a:r>
          </a:p>
          <a:p>
            <a:pPr lvl="1"/>
            <a:r>
              <a:rPr lang="en-US" b="1" dirty="0" smtClean="0"/>
              <a:t>Double Jeopardy(19): </a:t>
            </a:r>
            <a:r>
              <a:rPr lang="en-US" dirty="0" smtClean="0"/>
              <a:t>second prosecution for the same offense after acquittal or conviction or multiple punishments for same offense</a:t>
            </a:r>
          </a:p>
          <a:p>
            <a:endParaRPr lang="en-US" dirty="0" smtClean="0"/>
          </a:p>
          <a:p>
            <a:endParaRPr lang="en-US" dirty="0"/>
          </a:p>
        </p:txBody>
      </p:sp>
    </p:spTree>
    <p:extLst>
      <p:ext uri="{BB962C8B-B14F-4D97-AF65-F5344CB8AC3E}">
        <p14:creationId xmlns:p14="http://schemas.microsoft.com/office/powerpoint/2010/main" val="137581626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Rights of the Accused: 6</a:t>
            </a:r>
            <a:r>
              <a:rPr lang="en-US" sz="3600" baseline="30000" dirty="0" smtClean="0"/>
              <a:t>th</a:t>
            </a:r>
            <a:r>
              <a:rPr lang="en-US" sz="3600" dirty="0" smtClean="0"/>
              <a:t> Amendment</a:t>
            </a:r>
            <a:endParaRPr lang="en-US" sz="3600" dirty="0"/>
          </a:p>
        </p:txBody>
      </p:sp>
      <p:sp>
        <p:nvSpPr>
          <p:cNvPr id="3" name="Content Placeholder 2"/>
          <p:cNvSpPr>
            <a:spLocks noGrp="1"/>
          </p:cNvSpPr>
          <p:nvPr>
            <p:ph idx="1"/>
          </p:nvPr>
        </p:nvSpPr>
        <p:spPr/>
        <p:txBody>
          <a:bodyPr/>
          <a:lstStyle/>
          <a:p>
            <a:r>
              <a:rPr lang="en-US" dirty="0" smtClean="0"/>
              <a:t>Right to a speedy and public trial</a:t>
            </a:r>
          </a:p>
          <a:p>
            <a:r>
              <a:rPr lang="en-US" dirty="0" smtClean="0"/>
              <a:t>Right to assistance of counsel</a:t>
            </a:r>
          </a:p>
          <a:p>
            <a:r>
              <a:rPr lang="en-US" dirty="0" smtClean="0"/>
              <a:t>Right to confront witnesses against you</a:t>
            </a:r>
          </a:p>
          <a:p>
            <a:r>
              <a:rPr lang="en-US" dirty="0" smtClean="0"/>
              <a:t>Right to a jury trial</a:t>
            </a:r>
          </a:p>
          <a:p>
            <a:pPr lvl="1"/>
            <a:r>
              <a:rPr lang="en-US" dirty="0" smtClean="0">
                <a:hlinkClick r:id="rId2"/>
              </a:rPr>
              <a:t>Gideon</a:t>
            </a:r>
            <a:endParaRPr lang="en-US" dirty="0" smtClean="0"/>
          </a:p>
          <a:p>
            <a:pPr marL="457200" lvl="1" indent="0">
              <a:buNone/>
            </a:pPr>
            <a:endParaRPr lang="en-US" dirty="0" smtClean="0"/>
          </a:p>
          <a:p>
            <a:pPr marL="457200" lvl="1"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185625617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Courtroom Steps</a:t>
            </a:r>
            <a:endParaRPr lang="en-US" dirty="0"/>
          </a:p>
        </p:txBody>
      </p:sp>
      <p:sp>
        <p:nvSpPr>
          <p:cNvPr id="3" name="Content Placeholder 2"/>
          <p:cNvSpPr>
            <a:spLocks noGrp="1"/>
          </p:cNvSpPr>
          <p:nvPr>
            <p:ph idx="1"/>
          </p:nvPr>
        </p:nvSpPr>
        <p:spPr>
          <a:xfrm>
            <a:off x="549275" y="1600201"/>
            <a:ext cx="8042276" cy="4969932"/>
          </a:xfrm>
        </p:spPr>
        <p:txBody>
          <a:bodyPr>
            <a:normAutofit fontScale="92500" lnSpcReduction="20000"/>
          </a:bodyPr>
          <a:lstStyle/>
          <a:p>
            <a:r>
              <a:rPr lang="en-US" b="1" dirty="0" smtClean="0"/>
              <a:t>Opening </a:t>
            </a:r>
            <a:r>
              <a:rPr lang="en-US" b="1" dirty="0"/>
              <a:t>Statement</a:t>
            </a:r>
            <a:r>
              <a:rPr lang="en-US" dirty="0"/>
              <a:t>: </a:t>
            </a:r>
            <a:r>
              <a:rPr lang="en-US" dirty="0" smtClean="0"/>
              <a:t>explain </a:t>
            </a:r>
            <a:r>
              <a:rPr lang="en-US" dirty="0"/>
              <a:t>what their evidence will be and what they will try to prove</a:t>
            </a:r>
            <a:r>
              <a:rPr lang="en-US" dirty="0" smtClean="0"/>
              <a:t>.</a:t>
            </a:r>
          </a:p>
          <a:p>
            <a:r>
              <a:rPr lang="en-US" b="1" dirty="0" smtClean="0"/>
              <a:t>Case-in-chief</a:t>
            </a:r>
            <a:r>
              <a:rPr lang="en-US" dirty="0" smtClean="0"/>
              <a:t>: witness are called to testify and other physical evidence is introduced.</a:t>
            </a:r>
          </a:p>
          <a:p>
            <a:pPr lvl="1"/>
            <a:r>
              <a:rPr lang="en-US" dirty="0" smtClean="0"/>
              <a:t>Plaintiff/prosecutor presents full case first and each witness is </a:t>
            </a:r>
            <a:r>
              <a:rPr lang="en-US" dirty="0"/>
              <a:t>cross-examined </a:t>
            </a:r>
            <a:r>
              <a:rPr lang="en-US" dirty="0" smtClean="0"/>
              <a:t>by </a:t>
            </a:r>
            <a:r>
              <a:rPr lang="en-US" dirty="0"/>
              <a:t>the </a:t>
            </a:r>
            <a:r>
              <a:rPr lang="en-US" dirty="0" smtClean="0"/>
              <a:t>defense</a:t>
            </a:r>
            <a:endParaRPr lang="en-US" dirty="0"/>
          </a:p>
          <a:p>
            <a:pPr lvl="1"/>
            <a:r>
              <a:rPr lang="en-US" dirty="0" smtClean="0"/>
              <a:t>Defendant then presents case and witnesses are cross-examined by plaintiff/prosecutor</a:t>
            </a:r>
          </a:p>
          <a:p>
            <a:pPr lvl="1"/>
            <a:r>
              <a:rPr lang="en-US" b="1" dirty="0" smtClean="0"/>
              <a:t>Perjury (20): </a:t>
            </a:r>
            <a:r>
              <a:rPr lang="en-US" dirty="0"/>
              <a:t>the offense of willfully telling an untruth in a court after having taken an oath or affirmation</a:t>
            </a:r>
          </a:p>
          <a:p>
            <a:pPr lvl="1"/>
            <a:r>
              <a:rPr lang="en-US" dirty="0" smtClean="0"/>
              <a:t>During </a:t>
            </a:r>
            <a:r>
              <a:rPr lang="en-US" dirty="0"/>
              <a:t>each side’s case in chief the opposing side may object to evidence being introduced. </a:t>
            </a:r>
          </a:p>
          <a:p>
            <a:endParaRPr lang="en-US" dirty="0"/>
          </a:p>
        </p:txBody>
      </p:sp>
    </p:spTree>
    <p:extLst>
      <p:ext uri="{BB962C8B-B14F-4D97-AF65-F5344CB8AC3E}">
        <p14:creationId xmlns:p14="http://schemas.microsoft.com/office/powerpoint/2010/main" val="8073426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406400"/>
            <a:ext cx="8042276" cy="6180667"/>
          </a:xfrm>
        </p:spPr>
        <p:txBody>
          <a:bodyPr>
            <a:normAutofit/>
          </a:bodyPr>
          <a:lstStyle/>
          <a:p>
            <a:r>
              <a:rPr lang="en-US" b="1" dirty="0" smtClean="0"/>
              <a:t>Closing </a:t>
            </a:r>
            <a:r>
              <a:rPr lang="en-US" b="1" dirty="0"/>
              <a:t>Statement</a:t>
            </a:r>
            <a:r>
              <a:rPr lang="en-US" dirty="0"/>
              <a:t>: An attorney for each side reviews the evidence presented and asks for a decision in his/her favor.</a:t>
            </a:r>
            <a:r>
              <a:rPr lang="en-US" dirty="0" smtClean="0"/>
              <a:t> </a:t>
            </a:r>
            <a:r>
              <a:rPr lang="en-US" dirty="0"/>
              <a:t> </a:t>
            </a:r>
          </a:p>
          <a:p>
            <a:r>
              <a:rPr lang="en-US" b="1" dirty="0"/>
              <a:t>Jury Instructions (Jury Trials </a:t>
            </a:r>
            <a:r>
              <a:rPr lang="en-US" b="1" dirty="0" smtClean="0"/>
              <a:t>Only)</a:t>
            </a:r>
            <a:endParaRPr lang="en-US" dirty="0"/>
          </a:p>
          <a:p>
            <a:r>
              <a:rPr lang="en-US" b="1" dirty="0" smtClean="0"/>
              <a:t>Jury Deliberates</a:t>
            </a:r>
          </a:p>
          <a:p>
            <a:r>
              <a:rPr lang="en-US" b="1" dirty="0" smtClean="0"/>
              <a:t>Verdict</a:t>
            </a:r>
            <a:r>
              <a:rPr lang="en-US" dirty="0" smtClean="0"/>
              <a:t>: Once </a:t>
            </a:r>
            <a:r>
              <a:rPr lang="en-US" dirty="0"/>
              <a:t>the jury has reached a verdict, it will be read aloud in court.</a:t>
            </a:r>
          </a:p>
          <a:p>
            <a:pPr lvl="1"/>
            <a:r>
              <a:rPr lang="en-US" dirty="0"/>
              <a:t>Possible outcomes </a:t>
            </a:r>
          </a:p>
          <a:p>
            <a:pPr lvl="2"/>
            <a:r>
              <a:rPr lang="en-US" dirty="0" smtClean="0"/>
              <a:t>Guilty/liable</a:t>
            </a:r>
            <a:endParaRPr lang="en-US" dirty="0"/>
          </a:p>
          <a:p>
            <a:pPr lvl="2"/>
            <a:r>
              <a:rPr lang="en-US" dirty="0"/>
              <a:t>Not </a:t>
            </a:r>
            <a:r>
              <a:rPr lang="en-US" smtClean="0"/>
              <a:t>guilty/not liable</a:t>
            </a:r>
            <a:endParaRPr lang="en-US" dirty="0"/>
          </a:p>
          <a:p>
            <a:pPr lvl="2"/>
            <a:r>
              <a:rPr lang="en-US" dirty="0"/>
              <a:t>Hung jury</a:t>
            </a:r>
          </a:p>
          <a:p>
            <a:endParaRPr lang="en-US" b="1" dirty="0"/>
          </a:p>
        </p:txBody>
      </p:sp>
    </p:spTree>
    <p:extLst>
      <p:ext uri="{BB962C8B-B14F-4D97-AF65-F5344CB8AC3E}">
        <p14:creationId xmlns:p14="http://schemas.microsoft.com/office/powerpoint/2010/main" val="29605798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U.S.C. § 1111</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214564"/>
            <a:ext cx="8043863" cy="3514724"/>
          </a:xfrm>
        </p:spPr>
      </p:pic>
    </p:spTree>
    <p:extLst>
      <p:ext uri="{BB962C8B-B14F-4D97-AF65-F5344CB8AC3E}">
        <p14:creationId xmlns:p14="http://schemas.microsoft.com/office/powerpoint/2010/main" val="13413572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v. Comstock</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57288" y="1857375"/>
            <a:ext cx="6329362" cy="4186238"/>
          </a:xfrm>
        </p:spPr>
      </p:pic>
    </p:spTree>
    <p:extLst>
      <p:ext uri="{BB962C8B-B14F-4D97-AF65-F5344CB8AC3E}">
        <p14:creationId xmlns:p14="http://schemas.microsoft.com/office/powerpoint/2010/main" val="30933936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2900" y="1600200"/>
            <a:ext cx="8643938" cy="3914775"/>
          </a:xfrm>
        </p:spPr>
      </p:pic>
    </p:spTree>
    <p:extLst>
      <p:ext uri="{BB962C8B-B14F-4D97-AF65-F5344CB8AC3E}">
        <p14:creationId xmlns:p14="http://schemas.microsoft.com/office/powerpoint/2010/main" val="29496571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Law</a:t>
            </a:r>
            <a:endParaRPr lang="en-US" dirty="0"/>
          </a:p>
        </p:txBody>
      </p:sp>
      <p:sp>
        <p:nvSpPr>
          <p:cNvPr id="3" name="Content Placeholder 2"/>
          <p:cNvSpPr>
            <a:spLocks noGrp="1"/>
          </p:cNvSpPr>
          <p:nvPr>
            <p:ph idx="1"/>
          </p:nvPr>
        </p:nvSpPr>
        <p:spPr/>
        <p:txBody>
          <a:bodyPr/>
          <a:lstStyle/>
          <a:p>
            <a:r>
              <a:rPr lang="en-US" dirty="0" smtClean="0"/>
              <a:t>Criminal</a:t>
            </a:r>
          </a:p>
          <a:p>
            <a:r>
              <a:rPr lang="en-US" dirty="0" smtClean="0"/>
              <a:t>Civil </a:t>
            </a:r>
          </a:p>
          <a:p>
            <a:r>
              <a:rPr lang="en-US" dirty="0" smtClean="0"/>
              <a:t>Public</a:t>
            </a:r>
          </a:p>
          <a:p>
            <a:r>
              <a:rPr lang="en-US" dirty="0" smtClean="0"/>
              <a:t>International </a:t>
            </a:r>
            <a:endParaRPr lang="en-US" dirty="0"/>
          </a:p>
        </p:txBody>
      </p:sp>
    </p:spTree>
    <p:extLst>
      <p:ext uri="{BB962C8B-B14F-4D97-AF65-F5344CB8AC3E}">
        <p14:creationId xmlns:p14="http://schemas.microsoft.com/office/powerpoint/2010/main" val="17480386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7639</TotalTime>
  <Words>2493</Words>
  <Application>Microsoft Office PowerPoint</Application>
  <PresentationFormat>On-screen Show (4:3)</PresentationFormat>
  <Paragraphs>295</Paragraphs>
  <Slides>55</Slides>
  <Notes>0</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Office Theme</vt:lpstr>
      <vt:lpstr>Equal Justice Under Law</vt:lpstr>
      <vt:lpstr>Bellringer 3/30</vt:lpstr>
      <vt:lpstr>A Nation of Laws</vt:lpstr>
      <vt:lpstr>Where do our laws come from?</vt:lpstr>
      <vt:lpstr>18 U.S.C. § 594</vt:lpstr>
      <vt:lpstr>18 U.S.C. § 1111</vt:lpstr>
      <vt:lpstr>US v. Comstock</vt:lpstr>
      <vt:lpstr>PowerPoint Presentation</vt:lpstr>
      <vt:lpstr>Types of Law</vt:lpstr>
      <vt:lpstr>Types of Laws</vt:lpstr>
      <vt:lpstr>Types of Laws</vt:lpstr>
      <vt:lpstr>Equality </vt:lpstr>
      <vt:lpstr>14th Amendment </vt:lpstr>
      <vt:lpstr>Equal Protection </vt:lpstr>
      <vt:lpstr>Equal Protection </vt:lpstr>
      <vt:lpstr>Equal Protection</vt:lpstr>
      <vt:lpstr>14th Amendment Situations </vt:lpstr>
      <vt:lpstr>14th Amendment Situations </vt:lpstr>
      <vt:lpstr>Writing Prompt </vt:lpstr>
      <vt:lpstr>Bellringer 3/31</vt:lpstr>
      <vt:lpstr>Jurisdiction</vt:lpstr>
      <vt:lpstr>Federal Courts: District Courts</vt:lpstr>
      <vt:lpstr>Federal Courts: Court of Appeals </vt:lpstr>
      <vt:lpstr>Federal Courts: Supreme Court</vt:lpstr>
      <vt:lpstr>Supreme Court Cases </vt:lpstr>
      <vt:lpstr>Types of Law</vt:lpstr>
      <vt:lpstr>Types of Law</vt:lpstr>
      <vt:lpstr>Civil Process</vt:lpstr>
      <vt:lpstr>Civil Proceedings </vt:lpstr>
      <vt:lpstr>Step 1: Complaint</vt:lpstr>
      <vt:lpstr>Step 2: Answer</vt:lpstr>
      <vt:lpstr>Step 3: Discovery</vt:lpstr>
      <vt:lpstr>Step 4: Trial</vt:lpstr>
      <vt:lpstr>Appeal</vt:lpstr>
      <vt:lpstr>Bellringer 4/3</vt:lpstr>
      <vt:lpstr>Criminal Justice System</vt:lpstr>
      <vt:lpstr>Crime in the United States</vt:lpstr>
      <vt:lpstr>Policing</vt:lpstr>
      <vt:lpstr>Arrest</vt:lpstr>
      <vt:lpstr>Charges filed </vt:lpstr>
      <vt:lpstr>Courts: First Appearance</vt:lpstr>
      <vt:lpstr>Courts: Trial</vt:lpstr>
      <vt:lpstr>Courts: Trial</vt:lpstr>
      <vt:lpstr>Courts: Appeal </vt:lpstr>
      <vt:lpstr>Corrections</vt:lpstr>
      <vt:lpstr>PowerPoint Presentation</vt:lpstr>
      <vt:lpstr>PowerPoint Presentation</vt:lpstr>
      <vt:lpstr>Rights of the Accused – 4th Amendment</vt:lpstr>
      <vt:lpstr>Legal or Illegal Search</vt:lpstr>
      <vt:lpstr>Legal or Illegal Search</vt:lpstr>
      <vt:lpstr>Mapp v. Ohio (1961)</vt:lpstr>
      <vt:lpstr> Rights of the Accused – 5th Amendment</vt:lpstr>
      <vt:lpstr>Rights of the Accused: 6th Amendment</vt:lpstr>
      <vt:lpstr>Basic Courtroom Steps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Judicial Branch</dc:title>
  <dc:creator>April Baxter</dc:creator>
  <cp:lastModifiedBy>Teacher</cp:lastModifiedBy>
  <cp:revision>363</cp:revision>
  <cp:lastPrinted>2015-10-28T13:06:43Z</cp:lastPrinted>
  <dcterms:created xsi:type="dcterms:W3CDTF">2013-10-05T22:05:27Z</dcterms:created>
  <dcterms:modified xsi:type="dcterms:W3CDTF">2017-04-03T16:49:19Z</dcterms:modified>
</cp:coreProperties>
</file>