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1"/>
  </p:notesMasterIdLst>
  <p:sldIdLst>
    <p:sldId id="256" r:id="rId2"/>
    <p:sldId id="300" r:id="rId3"/>
    <p:sldId id="318" r:id="rId4"/>
    <p:sldId id="304" r:id="rId5"/>
    <p:sldId id="310" r:id="rId6"/>
    <p:sldId id="311" r:id="rId7"/>
    <p:sldId id="278" r:id="rId8"/>
    <p:sldId id="289" r:id="rId9"/>
    <p:sldId id="316" r:id="rId10"/>
    <p:sldId id="317" r:id="rId11"/>
    <p:sldId id="313" r:id="rId12"/>
    <p:sldId id="298" r:id="rId13"/>
    <p:sldId id="297" r:id="rId14"/>
    <p:sldId id="312" r:id="rId15"/>
    <p:sldId id="260" r:id="rId16"/>
    <p:sldId id="261" r:id="rId17"/>
    <p:sldId id="294" r:id="rId18"/>
    <p:sldId id="309" r:id="rId19"/>
    <p:sldId id="31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65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C831FE-EEF7-4307-B682-003F316FCD64}" type="datetimeFigureOut">
              <a:rPr lang="en-US" smtClean="0"/>
              <a:t>4/5/2017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C9AFDE-F2E9-4949-B68D-4C94F671ECE4}" type="slidenum">
              <a:rPr lang="en-US" smtClean="0"/>
              <a:t>‹#›</a:t>
            </a:fld>
            <a:endParaRPr lang="en-US"/>
          </a:p>
        </p:txBody>
      </p:sp>
    </p:spTree>
    <p:extLst>
      <p:ext uri="{BB962C8B-B14F-4D97-AF65-F5344CB8AC3E}">
        <p14:creationId xmlns:p14="http://schemas.microsoft.com/office/powerpoint/2010/main" val="2961942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E8C59-6877-4089-87C0-F87909DA42BB}" type="slidenum">
              <a:rPr lang="en-US" smtClean="0"/>
              <a:t>3</a:t>
            </a:fld>
            <a:endParaRPr lang="en-US"/>
          </a:p>
        </p:txBody>
      </p:sp>
    </p:spTree>
    <p:extLst>
      <p:ext uri="{BB962C8B-B14F-4D97-AF65-F5344CB8AC3E}">
        <p14:creationId xmlns:p14="http://schemas.microsoft.com/office/powerpoint/2010/main" val="3504954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2606270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198829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1121124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927072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692473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1F9CA3-105E-4857-9057-6DB6197DA786}"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27090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1F9CA3-105E-4857-9057-6DB6197DA786}" type="datetimeFigureOut">
              <a:rPr lang="en-US" smtClean="0"/>
              <a:t>4/5/2017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214557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1F9CA3-105E-4857-9057-6DB6197DA786}" type="datetimeFigureOut">
              <a:rPr lang="en-US" smtClean="0"/>
              <a:t>4/5/2017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174344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4/5/2017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44596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78581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1781641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1F9CA3-105E-4857-9057-6DB6197DA786}" type="datetimeFigureOut">
              <a:rPr lang="en-US" smtClean="0"/>
              <a:t>4/5/2017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334822458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annenbergclassroom.org/page/key-constitutional-concept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Supreme Court Cases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95216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Brown v. Board of Education (1954)</a:t>
            </a:r>
            <a:endParaRPr lang="en-US" dirty="0"/>
          </a:p>
        </p:txBody>
      </p:sp>
      <p:sp>
        <p:nvSpPr>
          <p:cNvPr id="3" name="Content Placeholder 2"/>
          <p:cNvSpPr>
            <a:spLocks noGrp="1"/>
          </p:cNvSpPr>
          <p:nvPr>
            <p:ph idx="1"/>
          </p:nvPr>
        </p:nvSpPr>
        <p:spPr/>
        <p:txBody>
          <a:bodyPr>
            <a:normAutofit lnSpcReduction="10000"/>
          </a:bodyPr>
          <a:lstStyle/>
          <a:p>
            <a:r>
              <a:rPr lang="en-US" dirty="0" smtClean="0"/>
              <a:t>Brown was the parent of a child denied access to Topeka’s white school. </a:t>
            </a:r>
          </a:p>
          <a:p>
            <a:r>
              <a:rPr lang="en-US" dirty="0" smtClean="0"/>
              <a:t>Court held that racial segregation of children in public schools violated the Equal Protection Clause. </a:t>
            </a:r>
          </a:p>
          <a:p>
            <a:pPr lvl="1"/>
            <a:r>
              <a:rPr lang="en-US" dirty="0" smtClean="0"/>
              <a:t>Racial segregation in schools is inherently unequal and always unconstitutional.</a:t>
            </a:r>
          </a:p>
          <a:p>
            <a:r>
              <a:rPr lang="en-US" dirty="0" smtClean="0"/>
              <a:t>Public education is an essential component of public life.</a:t>
            </a:r>
          </a:p>
        </p:txBody>
      </p:sp>
    </p:spTree>
    <p:extLst>
      <p:ext uri="{BB962C8B-B14F-4D97-AF65-F5344CB8AC3E}">
        <p14:creationId xmlns:p14="http://schemas.microsoft.com/office/powerpoint/2010/main" val="2110164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Korematsu</a:t>
            </a:r>
            <a:r>
              <a:rPr lang="en-US" dirty="0" smtClean="0"/>
              <a:t> v. US (1944)</a:t>
            </a:r>
            <a:endParaRPr lang="en-US" dirty="0"/>
          </a:p>
        </p:txBody>
      </p:sp>
      <p:sp>
        <p:nvSpPr>
          <p:cNvPr id="3" name="Content Placeholder 2"/>
          <p:cNvSpPr>
            <a:spLocks noGrp="1"/>
          </p:cNvSpPr>
          <p:nvPr>
            <p:ph idx="1"/>
          </p:nvPr>
        </p:nvSpPr>
        <p:spPr>
          <a:xfrm>
            <a:off x="549275" y="1600201"/>
            <a:ext cx="8042276" cy="4785898"/>
          </a:xfrm>
        </p:spPr>
        <p:txBody>
          <a:bodyPr>
            <a:normAutofit lnSpcReduction="10000"/>
          </a:bodyPr>
          <a:lstStyle/>
          <a:p>
            <a:r>
              <a:rPr lang="en-US" dirty="0" smtClean="0"/>
              <a:t>Court stated that legal restrictions that curtail the rights of a single group are suspect and subject to the strictest scrutiny. </a:t>
            </a:r>
          </a:p>
          <a:p>
            <a:r>
              <a:rPr lang="en-US" dirty="0" smtClean="0"/>
              <a:t>Court decided nation’s security concerns outweighed Constitution’s promise of equal rights.</a:t>
            </a:r>
          </a:p>
          <a:p>
            <a:r>
              <a:rPr lang="en-US" dirty="0" smtClean="0"/>
              <a:t>Court used STRICT Scrutiny </a:t>
            </a:r>
          </a:p>
          <a:p>
            <a:r>
              <a:rPr lang="en-US" dirty="0" smtClean="0"/>
              <a:t>Case has not been explicitly overruled. A formal apology has been issued and reparations paid.</a:t>
            </a:r>
            <a:endParaRPr lang="en-US" dirty="0"/>
          </a:p>
        </p:txBody>
      </p:sp>
    </p:spTree>
    <p:extLst>
      <p:ext uri="{BB962C8B-B14F-4D97-AF65-F5344CB8AC3E}">
        <p14:creationId xmlns:p14="http://schemas.microsoft.com/office/powerpoint/2010/main" val="1515615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Gideon v. Wainwright (1963) </a:t>
            </a:r>
            <a:endParaRPr lang="en-US" dirty="0"/>
          </a:p>
        </p:txBody>
      </p:sp>
      <p:sp>
        <p:nvSpPr>
          <p:cNvPr id="3" name="Content Placeholder 2"/>
          <p:cNvSpPr>
            <a:spLocks noGrp="1"/>
          </p:cNvSpPr>
          <p:nvPr>
            <p:ph idx="1"/>
          </p:nvPr>
        </p:nvSpPr>
        <p:spPr>
          <a:xfrm>
            <a:off x="549275" y="1600201"/>
            <a:ext cx="8042276" cy="4882486"/>
          </a:xfrm>
        </p:spPr>
        <p:txBody>
          <a:bodyPr>
            <a:normAutofit fontScale="92500" lnSpcReduction="20000"/>
          </a:bodyPr>
          <a:lstStyle/>
          <a:p>
            <a:r>
              <a:rPr lang="en-US" dirty="0" smtClean="0"/>
              <a:t>Gideon was charged with breaking and entering and stealing money. He was unable to afford an attorney. Florida law only appointed counsel in capital cases. </a:t>
            </a:r>
          </a:p>
          <a:p>
            <a:r>
              <a:rPr lang="en-US" dirty="0" smtClean="0"/>
              <a:t>Court held the 6</a:t>
            </a:r>
            <a:r>
              <a:rPr lang="en-US" baseline="30000" dirty="0" smtClean="0"/>
              <a:t>th</a:t>
            </a:r>
            <a:r>
              <a:rPr lang="en-US" dirty="0" smtClean="0"/>
              <a:t> amendment right to counsel is essential to a fair trial and applies to the states</a:t>
            </a:r>
            <a:r>
              <a:rPr lang="en-US" dirty="0"/>
              <a:t> </a:t>
            </a:r>
            <a:r>
              <a:rPr lang="en-US" dirty="0" smtClean="0"/>
              <a:t>via the 14</a:t>
            </a:r>
            <a:r>
              <a:rPr lang="en-US" baseline="30000" dirty="0" smtClean="0"/>
              <a:t>th</a:t>
            </a:r>
            <a:r>
              <a:rPr lang="en-US" dirty="0" smtClean="0"/>
              <a:t> amendment.</a:t>
            </a:r>
          </a:p>
          <a:p>
            <a:r>
              <a:rPr lang="en-US" dirty="0" smtClean="0"/>
              <a:t>Those charged with felonies must be appointed an attorney if can not afford to hire an attorney.</a:t>
            </a:r>
          </a:p>
          <a:p>
            <a:r>
              <a:rPr lang="en-US" dirty="0" smtClean="0">
                <a:hlinkClick r:id="rId2"/>
              </a:rPr>
              <a:t>http</a:t>
            </a:r>
            <a:r>
              <a:rPr lang="en-US" dirty="0">
                <a:hlinkClick r:id="rId2"/>
              </a:rPr>
              <a:t>://</a:t>
            </a:r>
            <a:r>
              <a:rPr lang="en-US" dirty="0" smtClean="0">
                <a:hlinkClick r:id="rId2"/>
              </a:rPr>
              <a:t>www.annenbergclassroom.org/page/key-constitutional-concepts</a:t>
            </a:r>
            <a:endParaRPr lang="en-US" dirty="0" smtClean="0"/>
          </a:p>
          <a:p>
            <a:endParaRPr lang="en-US" dirty="0" smtClean="0"/>
          </a:p>
          <a:p>
            <a:endParaRPr lang="en-US" dirty="0"/>
          </a:p>
        </p:txBody>
      </p:sp>
    </p:spTree>
    <p:extLst>
      <p:ext uri="{BB962C8B-B14F-4D97-AF65-F5344CB8AC3E}">
        <p14:creationId xmlns:p14="http://schemas.microsoft.com/office/powerpoint/2010/main" val="38691173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Miranda v. Arizona (1966) </a:t>
            </a:r>
            <a:endParaRPr lang="en-US" dirty="0"/>
          </a:p>
        </p:txBody>
      </p:sp>
      <p:sp>
        <p:nvSpPr>
          <p:cNvPr id="3" name="Content Placeholder 2"/>
          <p:cNvSpPr>
            <a:spLocks noGrp="1"/>
          </p:cNvSpPr>
          <p:nvPr>
            <p:ph idx="1"/>
          </p:nvPr>
        </p:nvSpPr>
        <p:spPr>
          <a:xfrm>
            <a:off x="549275" y="1600200"/>
            <a:ext cx="8042276" cy="4979951"/>
          </a:xfrm>
        </p:spPr>
        <p:txBody>
          <a:bodyPr>
            <a:normAutofit fontScale="92500" lnSpcReduction="20000"/>
          </a:bodyPr>
          <a:lstStyle/>
          <a:p>
            <a:r>
              <a:rPr lang="en-US" dirty="0" smtClean="0"/>
              <a:t>Ernesto Miranda was charged with rape and kidnapping. After two-hours of interrogation he signed a confession. </a:t>
            </a:r>
          </a:p>
          <a:p>
            <a:r>
              <a:rPr lang="en-US" dirty="0" smtClean="0"/>
              <a:t>Supreme </a:t>
            </a:r>
            <a:r>
              <a:rPr lang="en-US" dirty="0"/>
              <a:t>Court ruled that detained criminal suspects, prior to police questioning, must be informed of their constitutional right to an attorney and against self-incrimination</a:t>
            </a:r>
            <a:endParaRPr lang="en-US" dirty="0" smtClean="0"/>
          </a:p>
          <a:p>
            <a:r>
              <a:rPr lang="en-US" dirty="0" smtClean="0"/>
              <a:t>The Court ruled </a:t>
            </a:r>
            <a:r>
              <a:rPr lang="en-US" dirty="0"/>
              <a:t>that the prosecution could not introduce </a:t>
            </a:r>
            <a:r>
              <a:rPr lang="en-US" dirty="0" smtClean="0"/>
              <a:t>the confession </a:t>
            </a:r>
            <a:r>
              <a:rPr lang="en-US" dirty="0"/>
              <a:t>as </a:t>
            </a:r>
            <a:r>
              <a:rPr lang="en-US" dirty="0" smtClean="0"/>
              <a:t>evidence because </a:t>
            </a:r>
            <a:r>
              <a:rPr lang="en-US" dirty="0"/>
              <a:t>the police had failed to first inform Miranda of his right to an attorney and against self-</a:t>
            </a:r>
            <a:r>
              <a:rPr lang="en-US" dirty="0" smtClean="0"/>
              <a:t>incrimination.</a:t>
            </a:r>
          </a:p>
        </p:txBody>
      </p:sp>
    </p:spTree>
    <p:extLst>
      <p:ext uri="{BB962C8B-B14F-4D97-AF65-F5344CB8AC3E}">
        <p14:creationId xmlns:p14="http://schemas.microsoft.com/office/powerpoint/2010/main" val="17889133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Re Gault </a:t>
            </a:r>
            <a:endParaRPr lang="en-US" dirty="0"/>
          </a:p>
        </p:txBody>
      </p:sp>
      <p:sp>
        <p:nvSpPr>
          <p:cNvPr id="3" name="Content Placeholder 2"/>
          <p:cNvSpPr>
            <a:spLocks noGrp="1"/>
          </p:cNvSpPr>
          <p:nvPr>
            <p:ph idx="1"/>
          </p:nvPr>
        </p:nvSpPr>
        <p:spPr>
          <a:xfrm>
            <a:off x="457200" y="1600200"/>
            <a:ext cx="8229600" cy="5059680"/>
          </a:xfrm>
        </p:spPr>
        <p:txBody>
          <a:bodyPr>
            <a:normAutofit fontScale="92500" lnSpcReduction="20000"/>
          </a:bodyPr>
          <a:lstStyle/>
          <a:p>
            <a:r>
              <a:rPr lang="en-US" dirty="0" smtClean="0"/>
              <a:t>Gault (15) </a:t>
            </a:r>
            <a:r>
              <a:rPr lang="en-US" dirty="0"/>
              <a:t>was taken into custody for allegedly making an obscene phone call. </a:t>
            </a:r>
            <a:r>
              <a:rPr lang="en-US" dirty="0" smtClean="0"/>
              <a:t>The </a:t>
            </a:r>
            <a:r>
              <a:rPr lang="en-US" dirty="0"/>
              <a:t>police did not leave notice with Gault's parents, </a:t>
            </a:r>
            <a:endParaRPr lang="en-US" dirty="0" smtClean="0"/>
          </a:p>
          <a:p>
            <a:r>
              <a:rPr lang="en-US" dirty="0" smtClean="0"/>
              <a:t>After </a:t>
            </a:r>
            <a:r>
              <a:rPr lang="en-US" dirty="0"/>
              <a:t>proceedings before a juvenile court judge, Gault was committed to the State Industrial School until he reached the age of </a:t>
            </a:r>
            <a:r>
              <a:rPr lang="en-US" dirty="0" smtClean="0"/>
              <a:t>21</a:t>
            </a:r>
          </a:p>
          <a:p>
            <a:r>
              <a:rPr lang="en-US" dirty="0"/>
              <a:t>Court held </a:t>
            </a:r>
            <a:r>
              <a:rPr lang="en-US" dirty="0" smtClean="0"/>
              <a:t>juveniles must be afforded the same Due Process rights as adults.</a:t>
            </a:r>
          </a:p>
          <a:p>
            <a:pPr lvl="1"/>
            <a:r>
              <a:rPr lang="en-US" dirty="0"/>
              <a:t>t</a:t>
            </a:r>
            <a:r>
              <a:rPr lang="en-US" dirty="0" smtClean="0"/>
              <a:t>imely notice </a:t>
            </a:r>
            <a:r>
              <a:rPr lang="en-US" dirty="0"/>
              <a:t>of charges, </a:t>
            </a:r>
            <a:endParaRPr lang="en-US" dirty="0" smtClean="0"/>
          </a:p>
          <a:p>
            <a:pPr lvl="1"/>
            <a:r>
              <a:rPr lang="en-US" dirty="0" smtClean="0"/>
              <a:t>right </a:t>
            </a:r>
            <a:r>
              <a:rPr lang="en-US" dirty="0"/>
              <a:t>to counsel, opportunity </a:t>
            </a:r>
          </a:p>
          <a:p>
            <a:pPr lvl="1"/>
            <a:r>
              <a:rPr lang="en-US" dirty="0"/>
              <a:t>r</a:t>
            </a:r>
            <a:r>
              <a:rPr lang="en-US" dirty="0" smtClean="0"/>
              <a:t>ight to confront witnesses </a:t>
            </a:r>
            <a:endParaRPr lang="en-US" dirty="0"/>
          </a:p>
          <a:p>
            <a:pPr lvl="1"/>
            <a:r>
              <a:rPr lang="en-US" dirty="0" smtClean="0"/>
              <a:t>adequate </a:t>
            </a:r>
            <a:r>
              <a:rPr lang="en-US" dirty="0"/>
              <a:t>safeguards against self-incrimination. </a:t>
            </a:r>
            <a:endParaRPr lang="en-US" dirty="0" smtClean="0"/>
          </a:p>
          <a:p>
            <a:pPr marL="0" indent="0">
              <a:buNone/>
            </a:pPr>
            <a:endParaRPr lang="en-US" dirty="0"/>
          </a:p>
        </p:txBody>
      </p:sp>
    </p:spTree>
    <p:extLst>
      <p:ext uri="{BB962C8B-B14F-4D97-AF65-F5344CB8AC3E}">
        <p14:creationId xmlns:p14="http://schemas.microsoft.com/office/powerpoint/2010/main" val="2929135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Tinker v. Des Moines (1968)</a:t>
            </a:r>
            <a:endParaRPr lang="en-US" dirty="0"/>
          </a:p>
        </p:txBody>
      </p:sp>
      <p:sp>
        <p:nvSpPr>
          <p:cNvPr id="3" name="Content Placeholder 2"/>
          <p:cNvSpPr>
            <a:spLocks noGrp="1"/>
          </p:cNvSpPr>
          <p:nvPr>
            <p:ph idx="1"/>
          </p:nvPr>
        </p:nvSpPr>
        <p:spPr>
          <a:xfrm>
            <a:off x="549275" y="1600201"/>
            <a:ext cx="8042276" cy="4997592"/>
          </a:xfrm>
        </p:spPr>
        <p:txBody>
          <a:bodyPr>
            <a:normAutofit fontScale="92500"/>
          </a:bodyPr>
          <a:lstStyle/>
          <a:p>
            <a:r>
              <a:rPr lang="en-US" dirty="0" smtClean="0"/>
              <a:t>Students decided to wear black armbands to protest the Vietnam war. </a:t>
            </a:r>
            <a:r>
              <a:rPr lang="en-US" dirty="0"/>
              <a:t>S</a:t>
            </a:r>
            <a:r>
              <a:rPr lang="en-US" dirty="0" smtClean="0"/>
              <a:t>tudents were suspended. Students sued the school for violating their right to expression.</a:t>
            </a:r>
          </a:p>
          <a:p>
            <a:r>
              <a:rPr lang="en-US" dirty="0" smtClean="0"/>
              <a:t>Court held the armbands were an example of symbolic speech.</a:t>
            </a:r>
          </a:p>
          <a:p>
            <a:r>
              <a:rPr lang="en-US" dirty="0" smtClean="0"/>
              <a:t>In </a:t>
            </a:r>
            <a:r>
              <a:rPr lang="en-US" dirty="0"/>
              <a:t>order to justify the suppression of speech, the school officials must </a:t>
            </a:r>
            <a:r>
              <a:rPr lang="en-US" dirty="0" smtClean="0"/>
              <a:t>prove </a:t>
            </a:r>
            <a:r>
              <a:rPr lang="en-US" dirty="0"/>
              <a:t>that the conduct in question would “materially and substantially interfere” with the operation of the </a:t>
            </a:r>
            <a:r>
              <a:rPr lang="en-US" dirty="0" smtClean="0"/>
              <a:t>school.</a:t>
            </a:r>
          </a:p>
        </p:txBody>
      </p:sp>
    </p:spTree>
    <p:extLst>
      <p:ext uri="{BB962C8B-B14F-4D97-AF65-F5344CB8AC3E}">
        <p14:creationId xmlns:p14="http://schemas.microsoft.com/office/powerpoint/2010/main" val="1703650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Johnson v. Texas (1989)</a:t>
            </a:r>
            <a:endParaRPr lang="en-US" dirty="0"/>
          </a:p>
        </p:txBody>
      </p:sp>
      <p:sp>
        <p:nvSpPr>
          <p:cNvPr id="3" name="Content Placeholder 2"/>
          <p:cNvSpPr>
            <a:spLocks noGrp="1"/>
          </p:cNvSpPr>
          <p:nvPr>
            <p:ph idx="1"/>
          </p:nvPr>
        </p:nvSpPr>
        <p:spPr/>
        <p:txBody>
          <a:bodyPr>
            <a:normAutofit lnSpcReduction="10000"/>
          </a:bodyPr>
          <a:lstStyle/>
          <a:p>
            <a:r>
              <a:rPr lang="en-US" dirty="0" smtClean="0"/>
              <a:t>Johnson burnt flag in protest. Charged with violating Texas statute that prohibited vandalizing respected objects.</a:t>
            </a:r>
          </a:p>
          <a:p>
            <a:r>
              <a:rPr lang="en-US" dirty="0" smtClean="0"/>
              <a:t>Court held that speech does not end at the spoken word. Johnson’s actions were considered to be expressive conduct.</a:t>
            </a:r>
          </a:p>
          <a:p>
            <a:pPr lvl="1"/>
            <a:r>
              <a:rPr lang="en-US" dirty="0" smtClean="0"/>
              <a:t>Look at whether intent was to convey a message and if message understood</a:t>
            </a:r>
          </a:p>
          <a:p>
            <a:r>
              <a:rPr lang="en-US" dirty="0" smtClean="0"/>
              <a:t>Court held speech was protected.</a:t>
            </a:r>
          </a:p>
        </p:txBody>
      </p:sp>
    </p:spTree>
    <p:extLst>
      <p:ext uri="{BB962C8B-B14F-4D97-AF65-F5344CB8AC3E}">
        <p14:creationId xmlns:p14="http://schemas.microsoft.com/office/powerpoint/2010/main" val="1207508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Limits on Speech</a:t>
            </a:r>
            <a:endParaRPr lang="en-US" dirty="0"/>
          </a:p>
        </p:txBody>
      </p:sp>
      <p:sp>
        <p:nvSpPr>
          <p:cNvPr id="3" name="Content Placeholder 2"/>
          <p:cNvSpPr>
            <a:spLocks noGrp="1"/>
          </p:cNvSpPr>
          <p:nvPr>
            <p:ph idx="1"/>
          </p:nvPr>
        </p:nvSpPr>
        <p:spPr>
          <a:xfrm>
            <a:off x="549275" y="1600200"/>
            <a:ext cx="8042276" cy="4768257"/>
          </a:xfrm>
        </p:spPr>
        <p:txBody>
          <a:bodyPr>
            <a:normAutofit fontScale="92500" lnSpcReduction="20000"/>
          </a:bodyPr>
          <a:lstStyle/>
          <a:p>
            <a:r>
              <a:rPr lang="en-US" dirty="0" smtClean="0"/>
              <a:t>Although there is a first amendment right to freedom of speech, there are limits on speech. </a:t>
            </a:r>
          </a:p>
          <a:p>
            <a:r>
              <a:rPr lang="en-US" dirty="0" smtClean="0"/>
              <a:t>Limits include:</a:t>
            </a:r>
          </a:p>
          <a:p>
            <a:pPr lvl="1"/>
            <a:r>
              <a:rPr lang="en-US" dirty="0" smtClean="0"/>
              <a:t>Content based</a:t>
            </a:r>
          </a:p>
          <a:p>
            <a:pPr lvl="1"/>
            <a:r>
              <a:rPr lang="en-US" dirty="0" smtClean="0"/>
              <a:t>Time, place, manner restrictions</a:t>
            </a:r>
          </a:p>
          <a:p>
            <a:pPr lvl="1"/>
            <a:r>
              <a:rPr lang="en-US" dirty="0"/>
              <a:t>Imminent lawless </a:t>
            </a:r>
            <a:r>
              <a:rPr lang="en-US" dirty="0" smtClean="0"/>
              <a:t>action</a:t>
            </a:r>
          </a:p>
          <a:p>
            <a:pPr lvl="1"/>
            <a:r>
              <a:rPr lang="en-US" dirty="0" smtClean="0"/>
              <a:t>Fighting words </a:t>
            </a:r>
          </a:p>
          <a:p>
            <a:pPr lvl="1"/>
            <a:r>
              <a:rPr lang="en-US" dirty="0" smtClean="0"/>
              <a:t>Obscenity </a:t>
            </a:r>
            <a:endParaRPr lang="en-US" dirty="0"/>
          </a:p>
          <a:p>
            <a:pPr lvl="1"/>
            <a:r>
              <a:rPr lang="en-US" dirty="0" smtClean="0"/>
              <a:t>Libel v. Slander</a:t>
            </a:r>
          </a:p>
          <a:p>
            <a:pPr lvl="2"/>
            <a:r>
              <a:rPr lang="en-US" dirty="0" smtClean="0"/>
              <a:t>Libel – written defamatory speech</a:t>
            </a:r>
          </a:p>
          <a:p>
            <a:pPr lvl="2"/>
            <a:r>
              <a:rPr lang="en-US" dirty="0" smtClean="0"/>
              <a:t>Slander – spoken defamatory speech </a:t>
            </a:r>
            <a:endParaRPr lang="en-US" dirty="0"/>
          </a:p>
        </p:txBody>
      </p:sp>
    </p:spTree>
    <p:extLst>
      <p:ext uri="{BB962C8B-B14F-4D97-AF65-F5344CB8AC3E}">
        <p14:creationId xmlns:p14="http://schemas.microsoft.com/office/powerpoint/2010/main" val="30931812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Writing 2</a:t>
            </a:r>
            <a:endParaRPr lang="en-US" dirty="0"/>
          </a:p>
        </p:txBody>
      </p:sp>
      <p:sp>
        <p:nvSpPr>
          <p:cNvPr id="3" name="Content Placeholder 2"/>
          <p:cNvSpPr>
            <a:spLocks noGrp="1"/>
          </p:cNvSpPr>
          <p:nvPr>
            <p:ph idx="1"/>
          </p:nvPr>
        </p:nvSpPr>
        <p:spPr/>
        <p:txBody>
          <a:bodyPr/>
          <a:lstStyle/>
          <a:p>
            <a:r>
              <a:rPr lang="en-US" dirty="0"/>
              <a:t>The Bill of Rights were designed to protect individuals. Evaluate the effectiveness of the Bill of Right’s protections for the accused. </a:t>
            </a:r>
            <a:r>
              <a:rPr lang="en-US"/>
              <a:t>In your answer provide at least 3 protections afforded to the accused and state what amendment(s) provide for these protections.</a:t>
            </a:r>
          </a:p>
        </p:txBody>
      </p:sp>
    </p:spTree>
    <p:extLst>
      <p:ext uri="{BB962C8B-B14F-4D97-AF65-F5344CB8AC3E}">
        <p14:creationId xmlns:p14="http://schemas.microsoft.com/office/powerpoint/2010/main" val="11771244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Bellringer</a:t>
            </a:r>
            <a:r>
              <a:rPr lang="en-US" dirty="0" smtClean="0"/>
              <a:t> 4/6</a:t>
            </a:r>
            <a:endParaRPr lang="en-US" dirty="0"/>
          </a:p>
        </p:txBody>
      </p:sp>
      <p:sp>
        <p:nvSpPr>
          <p:cNvPr id="3" name="Content Placeholder 2"/>
          <p:cNvSpPr>
            <a:spLocks noGrp="1"/>
          </p:cNvSpPr>
          <p:nvPr>
            <p:ph idx="1"/>
          </p:nvPr>
        </p:nvSpPr>
        <p:spPr/>
        <p:txBody>
          <a:bodyPr/>
          <a:lstStyle/>
          <a:p>
            <a:r>
              <a:rPr lang="en-US" dirty="0" smtClean="0"/>
              <a:t>Select three Supreme Court cases from yesterday and explain why they are considered landmark cases.</a:t>
            </a:r>
            <a:endParaRPr lang="en-US" dirty="0"/>
          </a:p>
        </p:txBody>
      </p:sp>
    </p:spTree>
    <p:extLst>
      <p:ext uri="{BB962C8B-B14F-4D97-AF65-F5344CB8AC3E}">
        <p14:creationId xmlns:p14="http://schemas.microsoft.com/office/powerpoint/2010/main" val="2738945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Bellringer:4/5</a:t>
            </a:r>
            <a:endParaRPr lang="en-US" dirty="0"/>
          </a:p>
        </p:txBody>
      </p:sp>
      <p:sp>
        <p:nvSpPr>
          <p:cNvPr id="3" name="Content Placeholder 2"/>
          <p:cNvSpPr>
            <a:spLocks noGrp="1"/>
          </p:cNvSpPr>
          <p:nvPr>
            <p:ph idx="1"/>
          </p:nvPr>
        </p:nvSpPr>
        <p:spPr/>
        <p:txBody>
          <a:bodyPr/>
          <a:lstStyle/>
          <a:p>
            <a:r>
              <a:rPr lang="en-US" dirty="0"/>
              <a:t>Describe </a:t>
            </a:r>
            <a:r>
              <a:rPr lang="en-US" dirty="0" smtClean="0"/>
              <a:t>at least two ways the civil </a:t>
            </a:r>
            <a:r>
              <a:rPr lang="en-US" dirty="0"/>
              <a:t>process differs from the criminal process?</a:t>
            </a:r>
          </a:p>
          <a:p>
            <a:endParaRPr lang="en-US" dirty="0"/>
          </a:p>
        </p:txBody>
      </p:sp>
    </p:spTree>
    <p:extLst>
      <p:ext uri="{BB962C8B-B14F-4D97-AF65-F5344CB8AC3E}">
        <p14:creationId xmlns:p14="http://schemas.microsoft.com/office/powerpoint/2010/main" val="1706990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Process </a:t>
            </a:r>
            <a:endParaRPr lang="en-US" dirty="0"/>
          </a:p>
        </p:txBody>
      </p:sp>
      <p:sp>
        <p:nvSpPr>
          <p:cNvPr id="3" name="Content Placeholder 2"/>
          <p:cNvSpPr>
            <a:spLocks noGrp="1"/>
          </p:cNvSpPr>
          <p:nvPr>
            <p:ph idx="1"/>
          </p:nvPr>
        </p:nvSpPr>
        <p:spPr>
          <a:xfrm>
            <a:off x="457200" y="1600200"/>
            <a:ext cx="8229600" cy="4843463"/>
          </a:xfrm>
        </p:spPr>
        <p:txBody>
          <a:bodyPr>
            <a:normAutofit/>
          </a:bodyPr>
          <a:lstStyle/>
          <a:p>
            <a:r>
              <a:rPr lang="en-US" dirty="0" smtClean="0"/>
              <a:t>Due process: People </a:t>
            </a:r>
            <a:r>
              <a:rPr lang="en-US" dirty="0"/>
              <a:t>have the right to fair and reasonable laws. Officials have to follow rules when enforcing </a:t>
            </a:r>
            <a:r>
              <a:rPr lang="en-US" dirty="0" smtClean="0"/>
              <a:t>laws</a:t>
            </a:r>
          </a:p>
          <a:p>
            <a:pPr lvl="1"/>
            <a:r>
              <a:rPr lang="en-US" dirty="0" smtClean="0"/>
              <a:t>Acts as a safeguard from arbitrary denial of life, liberty, or property.</a:t>
            </a:r>
          </a:p>
          <a:p>
            <a:r>
              <a:rPr lang="en-US" dirty="0" smtClean="0"/>
              <a:t>Do the protections in the Bill of Rights apply to the states?</a:t>
            </a:r>
          </a:p>
          <a:p>
            <a:pPr lvl="1"/>
            <a:r>
              <a:rPr lang="en-US" dirty="0" smtClean="0"/>
              <a:t>Yes, the Due Process Clause INCORPORATED most to the states. </a:t>
            </a:r>
          </a:p>
        </p:txBody>
      </p:sp>
    </p:spTree>
    <p:extLst>
      <p:ext uri="{BB962C8B-B14F-4D97-AF65-F5344CB8AC3E}">
        <p14:creationId xmlns:p14="http://schemas.microsoft.com/office/powerpoint/2010/main" val="132590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Gitlow</a:t>
            </a:r>
            <a:r>
              <a:rPr lang="en-US" dirty="0" smtClean="0"/>
              <a:t> v. New York (1925)</a:t>
            </a:r>
            <a:endParaRPr lang="en-US" dirty="0"/>
          </a:p>
        </p:txBody>
      </p:sp>
      <p:sp>
        <p:nvSpPr>
          <p:cNvPr id="3" name="Content Placeholder 2"/>
          <p:cNvSpPr>
            <a:spLocks noGrp="1"/>
          </p:cNvSpPr>
          <p:nvPr>
            <p:ph idx="1"/>
          </p:nvPr>
        </p:nvSpPr>
        <p:spPr>
          <a:xfrm>
            <a:off x="457200" y="1417638"/>
            <a:ext cx="8229600" cy="5440361"/>
          </a:xfrm>
        </p:spPr>
        <p:txBody>
          <a:bodyPr>
            <a:normAutofit fontScale="92500" lnSpcReduction="20000"/>
          </a:bodyPr>
          <a:lstStyle/>
          <a:p>
            <a:r>
              <a:rPr lang="en-US" dirty="0" err="1" smtClean="0"/>
              <a:t>Gitlow</a:t>
            </a:r>
            <a:r>
              <a:rPr lang="en-US" dirty="0" smtClean="0"/>
              <a:t> was charged with violating a state law against criminal anarchy from writing “Left Wing Manifesto” published in </a:t>
            </a:r>
            <a:r>
              <a:rPr lang="en-US" i="1" dirty="0" smtClean="0"/>
              <a:t>The Revolutionary Age</a:t>
            </a:r>
            <a:r>
              <a:rPr lang="en-US" dirty="0" smtClean="0"/>
              <a:t>.</a:t>
            </a:r>
          </a:p>
          <a:p>
            <a:r>
              <a:rPr lang="en-US" dirty="0" smtClean="0"/>
              <a:t>Court had to decide whether a person could challenge a state law based on the federal constitution. </a:t>
            </a:r>
          </a:p>
          <a:p>
            <a:r>
              <a:rPr lang="en-US" dirty="0" smtClean="0"/>
              <a:t>"For </a:t>
            </a:r>
            <a:r>
              <a:rPr lang="en-US" dirty="0"/>
              <a:t>present purposes we may and do assume that" the rights of freedom of speech and freedom of the press were "among the fundamental personal rights and 'liberties' protected by the due process clause of the Fourteenth Amendment from impairment by the states"</a:t>
            </a:r>
          </a:p>
        </p:txBody>
      </p:sp>
    </p:spTree>
    <p:extLst>
      <p:ext uri="{BB962C8B-B14F-4D97-AF65-F5344CB8AC3E}">
        <p14:creationId xmlns:p14="http://schemas.microsoft.com/office/powerpoint/2010/main" val="368700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Gitlow</a:t>
            </a:r>
            <a:r>
              <a:rPr lang="en-US" dirty="0" smtClean="0"/>
              <a:t> v. New York (1925)</a:t>
            </a:r>
            <a:endParaRPr lang="en-US" dirty="0"/>
          </a:p>
        </p:txBody>
      </p:sp>
      <p:sp>
        <p:nvSpPr>
          <p:cNvPr id="3" name="Content Placeholder 2"/>
          <p:cNvSpPr>
            <a:spLocks noGrp="1"/>
          </p:cNvSpPr>
          <p:nvPr>
            <p:ph idx="1"/>
          </p:nvPr>
        </p:nvSpPr>
        <p:spPr>
          <a:xfrm>
            <a:off x="457200" y="1417638"/>
            <a:ext cx="8229600" cy="5440361"/>
          </a:xfrm>
        </p:spPr>
        <p:txBody>
          <a:bodyPr>
            <a:normAutofit/>
          </a:bodyPr>
          <a:lstStyle/>
          <a:p>
            <a:r>
              <a:rPr lang="en-US" dirty="0" err="1" smtClean="0"/>
              <a:t>Gitlow</a:t>
            </a:r>
            <a:r>
              <a:rPr lang="en-US" dirty="0" smtClean="0"/>
              <a:t> was the first case to extend the protections in the Bill of Rights to the states using the Due Process clause of the 14</a:t>
            </a:r>
            <a:r>
              <a:rPr lang="en-US" baseline="30000" dirty="0" smtClean="0"/>
              <a:t>th</a:t>
            </a:r>
            <a:r>
              <a:rPr lang="en-US" dirty="0" smtClean="0"/>
              <a:t> Amendment. </a:t>
            </a:r>
            <a:endParaRPr lang="en-US" dirty="0"/>
          </a:p>
        </p:txBody>
      </p:sp>
    </p:spTree>
    <p:extLst>
      <p:ext uri="{BB962C8B-B14F-4D97-AF65-F5344CB8AC3E}">
        <p14:creationId xmlns:p14="http://schemas.microsoft.com/office/powerpoint/2010/main" val="2727840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Supreme Court Cases</a:t>
            </a:r>
            <a:endParaRPr lang="en-US" dirty="0"/>
          </a:p>
        </p:txBody>
      </p:sp>
      <p:sp>
        <p:nvSpPr>
          <p:cNvPr id="3" name="Content Placeholder 2"/>
          <p:cNvSpPr>
            <a:spLocks noGrp="1"/>
          </p:cNvSpPr>
          <p:nvPr>
            <p:ph idx="1"/>
          </p:nvPr>
        </p:nvSpPr>
        <p:spPr/>
        <p:txBody>
          <a:bodyPr/>
          <a:lstStyle/>
          <a:p>
            <a:r>
              <a:rPr lang="en-US" dirty="0" smtClean="0"/>
              <a:t>You will be analyzing a series of Supreme Court cases. These are all landmark cases that have incorporated the protections of the Bill of Rights.</a:t>
            </a:r>
            <a:endParaRPr lang="en-US" dirty="0"/>
          </a:p>
        </p:txBody>
      </p:sp>
    </p:spTree>
    <p:extLst>
      <p:ext uri="{BB962C8B-B14F-4D97-AF65-F5344CB8AC3E}">
        <p14:creationId xmlns:p14="http://schemas.microsoft.com/office/powerpoint/2010/main" val="3683880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Mapp</a:t>
            </a:r>
            <a:r>
              <a:rPr lang="en-US" dirty="0" smtClean="0"/>
              <a:t> v. Ohio (1961)</a:t>
            </a:r>
            <a:endParaRPr lang="en-US" dirty="0"/>
          </a:p>
        </p:txBody>
      </p:sp>
      <p:sp>
        <p:nvSpPr>
          <p:cNvPr id="3" name="Content Placeholder 2"/>
          <p:cNvSpPr>
            <a:spLocks noGrp="1"/>
          </p:cNvSpPr>
          <p:nvPr>
            <p:ph idx="1"/>
          </p:nvPr>
        </p:nvSpPr>
        <p:spPr>
          <a:xfrm>
            <a:off x="457200" y="1600200"/>
            <a:ext cx="8229600" cy="5092625"/>
          </a:xfrm>
        </p:spPr>
        <p:txBody>
          <a:bodyPr>
            <a:normAutofit fontScale="92500"/>
          </a:bodyPr>
          <a:lstStyle/>
          <a:p>
            <a:r>
              <a:rPr lang="en-US" dirty="0" smtClean="0"/>
              <a:t>Police were searching for a bombing subject in Ms. </a:t>
            </a:r>
            <a:r>
              <a:rPr lang="en-US" dirty="0" err="1" smtClean="0"/>
              <a:t>Mapp’s</a:t>
            </a:r>
            <a:r>
              <a:rPr lang="en-US" dirty="0" smtClean="0"/>
              <a:t> home. Upon her refusal to allow the police to search her home, the police presented her with a a fake warrant. The police found obscene materials and Ms. </a:t>
            </a:r>
            <a:r>
              <a:rPr lang="en-US" dirty="0" err="1" smtClean="0"/>
              <a:t>Mapp</a:t>
            </a:r>
            <a:r>
              <a:rPr lang="en-US" dirty="0" smtClean="0"/>
              <a:t> was charged.</a:t>
            </a:r>
          </a:p>
          <a:p>
            <a:r>
              <a:rPr lang="en-US" dirty="0" smtClean="0"/>
              <a:t>Evidence obtained in violation of the 4</a:t>
            </a:r>
            <a:r>
              <a:rPr lang="en-US" baseline="30000" dirty="0" smtClean="0"/>
              <a:t>th</a:t>
            </a:r>
            <a:r>
              <a:rPr lang="en-US" dirty="0" smtClean="0"/>
              <a:t> amendment may not be used in state law criminal prosecutions. </a:t>
            </a:r>
          </a:p>
          <a:p>
            <a:r>
              <a:rPr lang="en-US" dirty="0"/>
              <a:t>Mapp v. Ohio Extended exclusionary rule to state courts; fruit of the poisonous tree.</a:t>
            </a:r>
          </a:p>
          <a:p>
            <a:endParaRPr lang="en-US" dirty="0" smtClean="0"/>
          </a:p>
        </p:txBody>
      </p:sp>
    </p:spTree>
    <p:extLst>
      <p:ext uri="{BB962C8B-B14F-4D97-AF65-F5344CB8AC3E}">
        <p14:creationId xmlns:p14="http://schemas.microsoft.com/office/powerpoint/2010/main" val="3190005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Jersey v. TLO (1985)</a:t>
            </a:r>
            <a:endParaRPr lang="en-US" dirty="0"/>
          </a:p>
        </p:txBody>
      </p:sp>
      <p:sp>
        <p:nvSpPr>
          <p:cNvPr id="3" name="Content Placeholder 2"/>
          <p:cNvSpPr>
            <a:spLocks noGrp="1"/>
          </p:cNvSpPr>
          <p:nvPr>
            <p:ph idx="1"/>
          </p:nvPr>
        </p:nvSpPr>
        <p:spPr>
          <a:xfrm>
            <a:off x="549275" y="1600201"/>
            <a:ext cx="8042276" cy="4838822"/>
          </a:xfrm>
        </p:spPr>
        <p:txBody>
          <a:bodyPr>
            <a:normAutofit fontScale="92500" lnSpcReduction="20000"/>
          </a:bodyPr>
          <a:lstStyle/>
          <a:p>
            <a:r>
              <a:rPr lang="en-US" dirty="0" smtClean="0"/>
              <a:t>TLO was caught smoking in the bathroom at school. School officials searched her purse and found cigarettes, marijuana, and  a list of names that owed her money. TLO claimed the exclusionary rule prevented the evidence from the search be admitted. </a:t>
            </a:r>
          </a:p>
          <a:p>
            <a:r>
              <a:rPr lang="en-US" dirty="0" smtClean="0"/>
              <a:t>Court held the School </a:t>
            </a:r>
            <a:r>
              <a:rPr lang="en-US" dirty="0"/>
              <a:t>setting requires some easing of the restrictions to which searches by public authorities are ordinarily </a:t>
            </a:r>
            <a:r>
              <a:rPr lang="en-US" dirty="0" smtClean="0"/>
              <a:t>subject.</a:t>
            </a:r>
          </a:p>
          <a:p>
            <a:r>
              <a:rPr lang="en-US" dirty="0" smtClean="0"/>
              <a:t>Court held the school officials only needed reasonable suspicion, a more lenient standard, rather than probable cause to perform a search.</a:t>
            </a:r>
            <a:endParaRPr lang="en-US" dirty="0"/>
          </a:p>
        </p:txBody>
      </p:sp>
    </p:spTree>
    <p:extLst>
      <p:ext uri="{BB962C8B-B14F-4D97-AF65-F5344CB8AC3E}">
        <p14:creationId xmlns:p14="http://schemas.microsoft.com/office/powerpoint/2010/main" val="2136450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Plessy</a:t>
            </a:r>
            <a:r>
              <a:rPr lang="en-US" dirty="0" smtClean="0"/>
              <a:t> v. Ferguson (1896)</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Plessy</a:t>
            </a:r>
            <a:r>
              <a:rPr lang="en-US" dirty="0" smtClean="0"/>
              <a:t> was 1/8 black. He bought a train ticket and sat in a white-only car. He was arrested, tried, and convicted for alleging a state statute. He filed suit against the judge in the trial.</a:t>
            </a:r>
          </a:p>
          <a:p>
            <a:r>
              <a:rPr lang="en-US" dirty="0" smtClean="0"/>
              <a:t>The Court ruled that the equality created by the 14</a:t>
            </a:r>
            <a:r>
              <a:rPr lang="en-US" baseline="30000" dirty="0" smtClean="0"/>
              <a:t>th</a:t>
            </a:r>
            <a:r>
              <a:rPr lang="en-US" dirty="0" smtClean="0"/>
              <a:t> amendment extended only as far as political and civic rights, not social rights.</a:t>
            </a:r>
          </a:p>
          <a:p>
            <a:r>
              <a:rPr lang="en-US" dirty="0" smtClean="0"/>
              <a:t>The Court rejected Plessy’s argument because both blacks and whites were given equal facilities and equally punished for violating the law.</a:t>
            </a:r>
          </a:p>
          <a:p>
            <a:pPr lvl="1"/>
            <a:r>
              <a:rPr lang="en-US" dirty="0" smtClean="0"/>
              <a:t>SEPARATE BUT EQUAL </a:t>
            </a:r>
            <a:endParaRPr lang="en-US" dirty="0"/>
          </a:p>
        </p:txBody>
      </p:sp>
    </p:spTree>
    <p:extLst>
      <p:ext uri="{BB962C8B-B14F-4D97-AF65-F5344CB8AC3E}">
        <p14:creationId xmlns:p14="http://schemas.microsoft.com/office/powerpoint/2010/main" val="1500812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1958</TotalTime>
  <Words>1161</Words>
  <Application>Microsoft Office PowerPoint</Application>
  <PresentationFormat>On-screen Show (4:3)</PresentationFormat>
  <Paragraphs>81</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Supreme Court Cases </vt:lpstr>
      <vt:lpstr>Bellringer:4/5</vt:lpstr>
      <vt:lpstr>Due Process </vt:lpstr>
      <vt:lpstr>Gitlow v. New York (1925)</vt:lpstr>
      <vt:lpstr>Gitlow v. New York (1925)</vt:lpstr>
      <vt:lpstr>Supreme Court Cases</vt:lpstr>
      <vt:lpstr>Mapp v. Ohio (1961)</vt:lpstr>
      <vt:lpstr>New Jersey v. TLO (1985)</vt:lpstr>
      <vt:lpstr>Plessy v. Ferguson (1896)</vt:lpstr>
      <vt:lpstr>Brown v. Board of Education (1954)</vt:lpstr>
      <vt:lpstr>Korematsu v. US (1944)</vt:lpstr>
      <vt:lpstr>Gideon v. Wainwright (1963) </vt:lpstr>
      <vt:lpstr>Miranda v. Arizona (1966) </vt:lpstr>
      <vt:lpstr>In Re Gault </vt:lpstr>
      <vt:lpstr>Tinker v. Des Moines (1968)</vt:lpstr>
      <vt:lpstr>Johnson v. Texas (1989)</vt:lpstr>
      <vt:lpstr>Limits on Speech</vt:lpstr>
      <vt:lpstr>Practice Writing 2</vt:lpstr>
      <vt:lpstr>Bellringer 4/6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Supreme Court Cases</dc:title>
  <dc:creator>April Baxter</dc:creator>
  <cp:lastModifiedBy>Teacher</cp:lastModifiedBy>
  <cp:revision>120</cp:revision>
  <dcterms:created xsi:type="dcterms:W3CDTF">2014-03-25T22:01:58Z</dcterms:created>
  <dcterms:modified xsi:type="dcterms:W3CDTF">2017-04-05T16:54:33Z</dcterms:modified>
</cp:coreProperties>
</file>