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256" r:id="rId2"/>
    <p:sldId id="380" r:id="rId3"/>
    <p:sldId id="350" r:id="rId4"/>
    <p:sldId id="351" r:id="rId5"/>
    <p:sldId id="357" r:id="rId6"/>
    <p:sldId id="352" r:id="rId7"/>
    <p:sldId id="354" r:id="rId8"/>
    <p:sldId id="353" r:id="rId9"/>
    <p:sldId id="355" r:id="rId10"/>
    <p:sldId id="404" r:id="rId11"/>
    <p:sldId id="356" r:id="rId12"/>
    <p:sldId id="405" r:id="rId13"/>
    <p:sldId id="361" r:id="rId14"/>
    <p:sldId id="362" r:id="rId15"/>
    <p:sldId id="364" r:id="rId16"/>
    <p:sldId id="365" r:id="rId17"/>
    <p:sldId id="366" r:id="rId18"/>
    <p:sldId id="363" r:id="rId19"/>
    <p:sldId id="370" r:id="rId20"/>
    <p:sldId id="371" r:id="rId21"/>
    <p:sldId id="378" r:id="rId22"/>
    <p:sldId id="406" r:id="rId23"/>
    <p:sldId id="379" r:id="rId24"/>
    <p:sldId id="381" r:id="rId25"/>
    <p:sldId id="383" r:id="rId26"/>
    <p:sldId id="385" r:id="rId27"/>
    <p:sldId id="386" r:id="rId28"/>
    <p:sldId id="387" r:id="rId29"/>
    <p:sldId id="408" r:id="rId30"/>
    <p:sldId id="388" r:id="rId31"/>
    <p:sldId id="389" r:id="rId32"/>
    <p:sldId id="391" r:id="rId33"/>
    <p:sldId id="395" r:id="rId34"/>
    <p:sldId id="393" r:id="rId35"/>
    <p:sldId id="396" r:id="rId36"/>
    <p:sldId id="373" r:id="rId37"/>
    <p:sldId id="374" r:id="rId38"/>
    <p:sldId id="375" r:id="rId39"/>
    <p:sldId id="376" r:id="rId40"/>
    <p:sldId id="399" r:id="rId41"/>
    <p:sldId id="400" r:id="rId42"/>
    <p:sldId id="397" r:id="rId43"/>
    <p:sldId id="398" r:id="rId44"/>
    <p:sldId id="403" r:id="rId45"/>
    <p:sldId id="299" r:id="rId46"/>
    <p:sldId id="340" r:id="rId47"/>
    <p:sldId id="339" r:id="rId48"/>
    <p:sldId id="344" r:id="rId49"/>
    <p:sldId id="346" r:id="rId50"/>
    <p:sldId id="335" r:id="rId51"/>
    <p:sldId id="336" r:id="rId52"/>
    <p:sldId id="402" r:id="rId53"/>
    <p:sldId id="401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660"/>
  </p:normalViewPr>
  <p:slideViewPr>
    <p:cSldViewPr>
      <p:cViewPr>
        <p:scale>
          <a:sx n="74" d="100"/>
          <a:sy n="74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D67836-60CA-4238-A109-17214D66284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4C3BAF-38D1-4156-8C67-2AEA26F4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E311E5-095F-45F4-84BB-90FFC16E927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D392FB-4457-4D50-BCB7-7284BA6D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92FB-4457-4D50-BCB7-7284BA6DC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A8E9-6824-4391-89B1-6DD1D2AA05C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6EE5-3F9E-4B43-9FFE-CBC8602F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Xc-mwhDTFw" TargetMode="External"/><Relationship Id="rId2" Type="http://schemas.openxmlformats.org/officeDocument/2006/relationships/hyperlink" Target="http://www.youtube.com/watch?v=bCjWPo70XZ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VOE2PDHVl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UBgj-2LzuI&amp;_sm_au_=iVVtDSq8R7D4q7S5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c.gov/pages/brochures/contriblimits.s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a3nb9CGV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12p1n39BE" TargetMode="External"/><Relationship Id="rId2" Type="http://schemas.openxmlformats.org/officeDocument/2006/relationships/hyperlink" Target="http://www.youtube.com/watch?v=ohoXZ6Ecne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ivingroomcandidate.org/commercials/195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ugo8q1l-4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8EZKXweG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Influencing Policies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Caucuses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states have a caucus instead of a primary. </a:t>
            </a:r>
          </a:p>
          <a:p>
            <a:r>
              <a:rPr lang="en-US" dirty="0" smtClean="0"/>
              <a:t>It is a series of local gatherings where voters decide what candidate to support and how delegates will vote at the convention.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Vote first Tuesday following the first Monday of November.</a:t>
            </a:r>
          </a:p>
          <a:p>
            <a:pPr lvl="1"/>
            <a:r>
              <a:rPr lang="en-US" dirty="0" smtClean="0"/>
              <a:t>3 USC § 1“The </a:t>
            </a:r>
            <a:r>
              <a:rPr lang="en-US" dirty="0"/>
              <a:t>electors of President and Vice President shall be appointed, in each State, on the Tuesday next after the first Monday in November, in every fourth year succeeding every election of a President and Vice President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Voting:</a:t>
            </a:r>
            <a:endParaRPr lang="en-US" dirty="0"/>
          </a:p>
          <a:p>
            <a:pPr lvl="1"/>
            <a:r>
              <a:rPr lang="en-US" b="1" dirty="0"/>
              <a:t>Straight ticket </a:t>
            </a:r>
            <a:r>
              <a:rPr lang="en-US" b="1" dirty="0" smtClean="0"/>
              <a:t>(</a:t>
            </a:r>
            <a:r>
              <a:rPr lang="en-US" b="1" dirty="0"/>
              <a:t>8</a:t>
            </a:r>
            <a:r>
              <a:rPr lang="en-US" b="1" dirty="0" smtClean="0"/>
              <a:t>)</a:t>
            </a:r>
            <a:r>
              <a:rPr lang="en-US" dirty="0" smtClean="0"/>
              <a:t>– </a:t>
            </a:r>
            <a:r>
              <a:rPr lang="en-US" dirty="0"/>
              <a:t>to vote for all the candidates of one party</a:t>
            </a:r>
          </a:p>
          <a:p>
            <a:pPr lvl="1"/>
            <a:r>
              <a:rPr lang="en-US" dirty="0"/>
              <a:t>Split ticket – choosing candidates of more than one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</a:t>
            </a:r>
            <a:r>
              <a:rPr lang="en-US" dirty="0" smtClean="0"/>
              <a:t>3/23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a primary and a general election?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president is the most important position in the government, there is a different election process.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National nominating convention (</a:t>
            </a:r>
            <a:r>
              <a:rPr lang="en-US" b="1" dirty="0"/>
              <a:t>9</a:t>
            </a:r>
            <a:r>
              <a:rPr lang="en-US" b="1" dirty="0" smtClean="0"/>
              <a:t>)</a:t>
            </a:r>
            <a:r>
              <a:rPr lang="en-US" dirty="0" smtClean="0"/>
              <a:t>: A convention held every four years by each of the major political parties to nominate a presidential candidate</a:t>
            </a:r>
          </a:p>
          <a:p>
            <a:r>
              <a:rPr lang="en-US" dirty="0" smtClean="0"/>
              <a:t>Candidate must receive a majority of the convention delegates’ votes.</a:t>
            </a:r>
          </a:p>
          <a:p>
            <a:pPr lvl="1"/>
            <a:r>
              <a:rPr lang="en-US" dirty="0" smtClean="0"/>
              <a:t>Delegates selected from primaries and caucuses </a:t>
            </a:r>
          </a:p>
          <a:p>
            <a:r>
              <a:rPr lang="en-US" dirty="0" smtClean="0"/>
              <a:t>The platform is officially adopted at the convention.</a:t>
            </a:r>
          </a:p>
          <a:p>
            <a:pPr lvl="1"/>
            <a:r>
              <a:rPr lang="en-US" b="1" dirty="0" smtClean="0"/>
              <a:t>Platform (10</a:t>
            </a:r>
            <a:r>
              <a:rPr lang="en-US" b="1" dirty="0"/>
              <a:t>): </a:t>
            </a:r>
            <a:r>
              <a:rPr lang="en-US" dirty="0"/>
              <a:t>List of the values and actions which are supported by a political party or candidate to appeal to the general public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Presidents are not elected by popular vote. </a:t>
            </a:r>
          </a:p>
          <a:p>
            <a:r>
              <a:rPr lang="en-US" dirty="0" smtClean="0"/>
              <a:t>Your vote is actually for electors, who vote for the president.</a:t>
            </a:r>
          </a:p>
          <a:p>
            <a:pPr lvl="1"/>
            <a:r>
              <a:rPr lang="en-US" b="1" dirty="0" smtClean="0"/>
              <a:t>Electoral College (11)</a:t>
            </a:r>
            <a:r>
              <a:rPr lang="en-US" dirty="0" smtClean="0"/>
              <a:t>: Group of all the electors that cast their votes for the presidential election</a:t>
            </a:r>
          </a:p>
          <a:p>
            <a:r>
              <a:rPr lang="en-US" dirty="0" smtClean="0"/>
              <a:t>Candidate must win a majority of electoral votes.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1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538 </a:t>
            </a:r>
            <a:r>
              <a:rPr lang="en-US" dirty="0"/>
              <a:t>e</a:t>
            </a:r>
            <a:r>
              <a:rPr lang="en-US" dirty="0" smtClean="0"/>
              <a:t>lectors in the electoral college. </a:t>
            </a:r>
          </a:p>
          <a:p>
            <a:pPr lvl="1"/>
            <a:r>
              <a:rPr lang="en-US" dirty="0" smtClean="0"/>
              <a:t># of senators + # of representatives = electors</a:t>
            </a:r>
          </a:p>
          <a:p>
            <a:pPr lvl="1"/>
            <a:r>
              <a:rPr lang="en-US" dirty="0" smtClean="0"/>
              <a:t>DC has three electoral votes.</a:t>
            </a:r>
          </a:p>
          <a:p>
            <a:r>
              <a:rPr lang="en-US" dirty="0" smtClean="0"/>
              <a:t>Besides Maine </a:t>
            </a:r>
            <a:r>
              <a:rPr lang="en-US" dirty="0"/>
              <a:t>and Nebraska, each state has a winner-take all </a:t>
            </a:r>
            <a:r>
              <a:rPr lang="en-US" dirty="0" smtClean="0"/>
              <a:t>system.</a:t>
            </a:r>
          </a:p>
          <a:p>
            <a:pPr lvl="1"/>
            <a:r>
              <a:rPr lang="en-US" dirty="0" smtClean="0"/>
              <a:t>Electors vote for candidate that received most votes</a:t>
            </a:r>
            <a:endParaRPr lang="en-US" dirty="0"/>
          </a:p>
          <a:p>
            <a:r>
              <a:rPr lang="en-US" dirty="0"/>
              <a:t>The candidate who receives a majority – 270 or more- of the electoral votes wins. </a:t>
            </a:r>
          </a:p>
          <a:p>
            <a:pPr lvl="1"/>
            <a:r>
              <a:rPr lang="en-US" dirty="0"/>
              <a:t>If no one gets 270 who chooses?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ctoral-Numbers-by-St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 b="928"/>
          <a:stretch>
            <a:fillRect/>
          </a:stretch>
        </p:blipFill>
        <p:spPr>
          <a:xfrm>
            <a:off x="549275" y="644525"/>
            <a:ext cx="8042275" cy="5919788"/>
          </a:xfrm>
        </p:spPr>
      </p:pic>
    </p:spTree>
    <p:extLst>
      <p:ext uri="{BB962C8B-B14F-4D97-AF65-F5344CB8AC3E}">
        <p14:creationId xmlns:p14="http://schemas.microsoft.com/office/powerpoint/2010/main" val="41331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www.youtube.com/watch?v=bCjWPo70XZY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www.youtube.com/watch?v=bXc-mwhDTFw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Inauguration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day a presidential inauguration occurs is known as “Inauguration Day” and occurs on January 20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r>
              <a:rPr lang="en-US" dirty="0" smtClean="0">
                <a:hlinkClick r:id="rId2"/>
              </a:rPr>
              <a:t>Swearing In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smtClean="0"/>
              <a:t> </a:t>
            </a:r>
            <a:r>
              <a:rPr lang="en-US" smtClean="0"/>
              <a:t>3/22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a civic responsibility and a civic duty? Provide an example of 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President </a:t>
            </a:r>
            <a:endParaRPr lang="en-US" dirty="0"/>
          </a:p>
        </p:txBody>
      </p:sp>
      <p:pic>
        <p:nvPicPr>
          <p:cNvPr id="4" name="Content Placeholder 3" descr="Screen Shot 2015-10-11 at 4.09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4" b="-4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44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Removes election directly from the people</a:t>
            </a:r>
          </a:p>
          <a:p>
            <a:r>
              <a:rPr lang="en-US" dirty="0" smtClean="0"/>
              <a:t>Maintains political stability by reinforcing the 2 party system</a:t>
            </a:r>
          </a:p>
          <a:p>
            <a:r>
              <a:rPr lang="en-US" dirty="0" smtClean="0"/>
              <a:t>Ensures all parts of the country are involved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May not reflect popular vote</a:t>
            </a:r>
          </a:p>
          <a:p>
            <a:pPr lvl="1"/>
            <a:r>
              <a:rPr lang="en-US" dirty="0" smtClean="0"/>
              <a:t>2000 election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Bush</a:t>
            </a:r>
            <a:r>
              <a:rPr lang="en-US" dirty="0"/>
              <a:t>: 271; 50,456,002</a:t>
            </a:r>
          </a:p>
          <a:p>
            <a:pPr lvl="2"/>
            <a:r>
              <a:rPr lang="en-US" dirty="0"/>
              <a:t>Gore: 266</a:t>
            </a:r>
            <a:r>
              <a:rPr lang="en-US" b="1" dirty="0"/>
              <a:t>;</a:t>
            </a:r>
            <a:r>
              <a:rPr lang="en-US" dirty="0"/>
              <a:t> </a:t>
            </a:r>
            <a:r>
              <a:rPr lang="en-US" dirty="0" smtClean="0"/>
              <a:t>50,999,897</a:t>
            </a:r>
          </a:p>
          <a:p>
            <a:pPr lvl="1"/>
            <a:r>
              <a:rPr lang="en-US" dirty="0" smtClean="0"/>
              <a:t>2016 election:</a:t>
            </a:r>
          </a:p>
          <a:p>
            <a:pPr lvl="2"/>
            <a:r>
              <a:rPr lang="en-US" dirty="0" smtClean="0"/>
              <a:t>Trump: 304; 65,844,969</a:t>
            </a:r>
          </a:p>
          <a:p>
            <a:pPr lvl="2"/>
            <a:r>
              <a:rPr lang="en-US" dirty="0" smtClean="0"/>
              <a:t>Clinton: 227; 62,979,984</a:t>
            </a:r>
            <a:endParaRPr lang="en-US" dirty="0"/>
          </a:p>
          <a:p>
            <a:r>
              <a:rPr lang="en-US" dirty="0" smtClean="0"/>
              <a:t>Small states and swing states given more power</a:t>
            </a:r>
          </a:p>
          <a:p>
            <a:r>
              <a:rPr lang="en-US" dirty="0" smtClean="0"/>
              <a:t>Campaign bias</a:t>
            </a:r>
          </a:p>
          <a:p>
            <a:pPr lvl="1"/>
            <a:r>
              <a:rPr lang="en-US" dirty="0" smtClean="0">
                <a:hlinkClick r:id="rId2"/>
              </a:rPr>
              <a:t>Swing states</a:t>
            </a:r>
            <a:endParaRPr lang="en-US" dirty="0" smtClean="0"/>
          </a:p>
          <a:p>
            <a:r>
              <a:rPr lang="en-US" dirty="0" smtClean="0"/>
              <a:t>Potential for “faithless” electors</a:t>
            </a:r>
          </a:p>
        </p:txBody>
      </p:sp>
    </p:spTree>
    <p:extLst>
      <p:ext uri="{BB962C8B-B14F-4D97-AF65-F5344CB8AC3E}">
        <p14:creationId xmlns:p14="http://schemas.microsoft.com/office/powerpoint/2010/main" val="38416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we should keep the Electoral College in place? Support your opinion with at least 3 specific reasons and explain how those reasons support your viewpoint.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</a:t>
            </a:r>
            <a:r>
              <a:rPr lang="en-US" dirty="0" smtClean="0"/>
              <a:t>3/24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steps someone must go through to become president?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impact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</a:p>
          <a:p>
            <a:r>
              <a:rPr lang="en-US" dirty="0" smtClean="0"/>
              <a:t>Financing</a:t>
            </a:r>
          </a:p>
          <a:p>
            <a:r>
              <a:rPr lang="en-US" dirty="0" smtClean="0"/>
              <a:t>Citizen’s background</a:t>
            </a:r>
          </a:p>
          <a:p>
            <a:r>
              <a:rPr lang="en-US" dirty="0" smtClean="0"/>
              <a:t>Mass media </a:t>
            </a:r>
          </a:p>
          <a:p>
            <a:r>
              <a:rPr lang="en-US" dirty="0" smtClean="0"/>
              <a:t>Lobbyists/interest groups</a:t>
            </a:r>
          </a:p>
        </p:txBody>
      </p:sp>
    </p:spTree>
    <p:extLst>
      <p:ext uri="{BB962C8B-B14F-4D97-AF65-F5344CB8AC3E}">
        <p14:creationId xmlns:p14="http://schemas.microsoft.com/office/powerpoint/2010/main" val="19747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In democratic countries, citizens often join or support a political party.</a:t>
            </a:r>
          </a:p>
          <a:p>
            <a:r>
              <a:rPr lang="en-US" dirty="0"/>
              <a:t>The </a:t>
            </a:r>
            <a:r>
              <a:rPr lang="en-US" dirty="0" smtClean="0"/>
              <a:t>goal </a:t>
            </a:r>
            <a:r>
              <a:rPr lang="en-US" dirty="0"/>
              <a:t>of political parties is to get their members in office. </a:t>
            </a:r>
            <a:endParaRPr lang="en-US" dirty="0" smtClean="0"/>
          </a:p>
          <a:p>
            <a:r>
              <a:rPr lang="en-US" dirty="0" smtClean="0"/>
              <a:t>Political parties often take different positions on key issues.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9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Parties can be placed on a political spectrum.</a:t>
            </a:r>
          </a:p>
          <a:p>
            <a:pPr marL="742950" lvl="2" indent="-342900"/>
            <a:r>
              <a:rPr lang="en-US" b="1" dirty="0"/>
              <a:t>Political spectrum (12): </a:t>
            </a:r>
            <a:r>
              <a:rPr lang="en-US" dirty="0"/>
              <a:t>a system of classifying different political positions</a:t>
            </a:r>
          </a:p>
          <a:p>
            <a:r>
              <a:rPr lang="en-US" dirty="0"/>
              <a:t>M</a:t>
            </a:r>
            <a:r>
              <a:rPr lang="en-US" dirty="0" smtClean="0"/>
              <a:t>ain test for place on the political spectrum is government involvement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more involved the government, the further left the concept – the </a:t>
            </a:r>
            <a:r>
              <a:rPr lang="en-US" dirty="0" smtClean="0"/>
              <a:t>less </a:t>
            </a:r>
            <a:r>
              <a:rPr lang="en-US" dirty="0"/>
              <a:t>involved the government, the further right the </a:t>
            </a:r>
            <a:r>
              <a:rPr lang="en-US" dirty="0" smtClean="0"/>
              <a:t>concept</a:t>
            </a:r>
          </a:p>
          <a:p>
            <a:r>
              <a:rPr lang="en-US" dirty="0" smtClean="0"/>
              <a:t>Where you fall on the spectrum impacts your political ideology</a:t>
            </a:r>
          </a:p>
          <a:p>
            <a:pPr lvl="1"/>
            <a:r>
              <a:rPr lang="en-US" b="1" dirty="0"/>
              <a:t>Political ideology (</a:t>
            </a:r>
            <a:r>
              <a:rPr lang="en-US" b="1" dirty="0" smtClean="0"/>
              <a:t>13): </a:t>
            </a:r>
            <a:r>
              <a:rPr lang="en-US" dirty="0"/>
              <a:t>a system of political beliefs or theories held by an individual or group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Spectrum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84" y="1600200"/>
            <a:ext cx="6527831" cy="4525963"/>
          </a:xfrm>
        </p:spPr>
      </p:pic>
    </p:spTree>
    <p:extLst>
      <p:ext uri="{BB962C8B-B14F-4D97-AF65-F5344CB8AC3E}">
        <p14:creationId xmlns:p14="http://schemas.microsoft.com/office/powerpoint/2010/main" val="29788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Political Parties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Support Candidates</a:t>
            </a:r>
          </a:p>
          <a:p>
            <a:pPr lvl="1"/>
            <a:r>
              <a:rPr lang="en-US" dirty="0" smtClean="0"/>
              <a:t>Select candidates </a:t>
            </a:r>
          </a:p>
          <a:p>
            <a:pPr lvl="1"/>
            <a:r>
              <a:rPr lang="en-US" dirty="0" smtClean="0"/>
              <a:t>Raise money</a:t>
            </a:r>
          </a:p>
          <a:p>
            <a:pPr lvl="1"/>
            <a:r>
              <a:rPr lang="en-US" dirty="0" smtClean="0"/>
              <a:t>Promote </a:t>
            </a:r>
          </a:p>
          <a:p>
            <a:r>
              <a:rPr lang="en-US" dirty="0" smtClean="0"/>
              <a:t>Influence voters</a:t>
            </a:r>
          </a:p>
          <a:p>
            <a:pPr lvl="1"/>
            <a:r>
              <a:rPr lang="en-US" dirty="0" smtClean="0"/>
              <a:t>Media </a:t>
            </a:r>
          </a:p>
          <a:p>
            <a:pPr lvl="1"/>
            <a:r>
              <a:rPr lang="en-US" dirty="0" smtClean="0"/>
              <a:t>Cues to voters </a:t>
            </a:r>
          </a:p>
          <a:p>
            <a:pPr lvl="1"/>
            <a:r>
              <a:rPr lang="en-US" dirty="0" smtClean="0"/>
              <a:t>Watchdog </a:t>
            </a:r>
          </a:p>
          <a:p>
            <a:r>
              <a:rPr lang="en-US" dirty="0" smtClean="0"/>
              <a:t>Influence laws and policy</a:t>
            </a:r>
          </a:p>
          <a:p>
            <a:pPr lvl="1"/>
            <a:r>
              <a:rPr lang="en-US" dirty="0" smtClean="0"/>
              <a:t>Cooperation of branches </a:t>
            </a:r>
          </a:p>
          <a:p>
            <a:r>
              <a:rPr lang="en-US" dirty="0" smtClean="0"/>
              <a:t>Unite levels of government</a:t>
            </a:r>
          </a:p>
          <a:p>
            <a:pPr lvl="1"/>
            <a:r>
              <a:rPr lang="en-US" dirty="0" smtClean="0"/>
              <a:t>Link local, state, and national </a:t>
            </a:r>
          </a:p>
          <a:p>
            <a:pPr lvl="1"/>
            <a:r>
              <a:rPr lang="en-US" dirty="0" smtClean="0"/>
              <a:t>Join forces to solve problems</a:t>
            </a:r>
          </a:p>
          <a:p>
            <a:r>
              <a:rPr lang="en-US" dirty="0" smtClean="0"/>
              <a:t>Create balance </a:t>
            </a:r>
          </a:p>
          <a:p>
            <a:pPr lvl="1"/>
            <a:r>
              <a:rPr lang="en-US" dirty="0" smtClean="0"/>
              <a:t>Minority and majority interests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7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Nominating and Electing Candidates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Two-Party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United States we have a two party system, </a:t>
            </a:r>
          </a:p>
          <a:p>
            <a:pPr lvl="1"/>
            <a:r>
              <a:rPr lang="en-US" b="1" dirty="0"/>
              <a:t>Two party </a:t>
            </a:r>
            <a:r>
              <a:rPr lang="en-US" b="1" dirty="0" smtClean="0"/>
              <a:t>system (14)</a:t>
            </a:r>
            <a:r>
              <a:rPr lang="en-US" dirty="0" smtClean="0"/>
              <a:t>: </a:t>
            </a:r>
            <a:r>
              <a:rPr lang="en-US" dirty="0"/>
              <a:t>System where two major political parties dominate voting in nearly all elections at every level of government</a:t>
            </a:r>
          </a:p>
          <a:p>
            <a:r>
              <a:rPr lang="en-US" dirty="0" smtClean="0"/>
              <a:t>Each party tries to attract as many voters as possible</a:t>
            </a:r>
          </a:p>
          <a:p>
            <a:pPr lvl="1"/>
            <a:r>
              <a:rPr lang="en-US" dirty="0" smtClean="0"/>
              <a:t>neither party wants to offer policies that might be considered too extreme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Although we are a two party system, third parties do exist.</a:t>
            </a:r>
          </a:p>
          <a:p>
            <a:r>
              <a:rPr lang="en-US" b="1" dirty="0" smtClean="0"/>
              <a:t>Third parties (15):</a:t>
            </a:r>
            <a:r>
              <a:rPr lang="en-US" dirty="0" smtClean="0"/>
              <a:t> </a:t>
            </a:r>
            <a:r>
              <a:rPr lang="en-US" dirty="0"/>
              <a:t>political </a:t>
            </a:r>
            <a:r>
              <a:rPr lang="en-US" dirty="0" smtClean="0"/>
              <a:t>parties </a:t>
            </a:r>
            <a:r>
              <a:rPr lang="en-US" dirty="0"/>
              <a:t>organized as opposition to the existing parties in a two-party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Types: Single issue, ideological, and splinter.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Libertarian</a:t>
            </a:r>
          </a:p>
          <a:p>
            <a:pPr lvl="1"/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America First</a:t>
            </a:r>
          </a:p>
          <a:p>
            <a:pPr lvl="1"/>
            <a:r>
              <a:rPr lang="en-US" dirty="0" smtClean="0"/>
              <a:t>Working Families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party do you belong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Ideology Spectrum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01000" cy="4757738"/>
        </p:xfrm>
        <a:graphic>
          <a:graphicData uri="http://schemas.openxmlformats.org/drawingml/2006/table">
            <a:tbl>
              <a:tblPr/>
              <a:tblGrid>
                <a:gridCol w="4114800"/>
                <a:gridCol w="3886200"/>
              </a:tblGrid>
              <a:tr h="2379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LIBERAL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COMMUNITARIAN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LIBERTARIAN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CONSERVATIVE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800100" y="58293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410200" y="3810000"/>
            <a:ext cx="6096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7063" y="6195141"/>
            <a:ext cx="3124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+mn-ea"/>
              </a:rPr>
              <a:t>Order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143463"/>
            <a:ext cx="23503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+mn-ea"/>
              </a:rPr>
              <a:t>Freedom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942367" y="4762690"/>
            <a:ext cx="256833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+mn-ea"/>
              </a:rPr>
              <a:t>Freedom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930223" y="2164963"/>
            <a:ext cx="256833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+mn-ea"/>
              </a:rPr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39837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Party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Democrats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Liberal</a:t>
            </a:r>
          </a:p>
          <a:p>
            <a:r>
              <a:rPr lang="en-US" dirty="0" smtClean="0"/>
              <a:t>Big federal government</a:t>
            </a:r>
          </a:p>
          <a:p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/>
              <a:t>increased federal </a:t>
            </a:r>
            <a:r>
              <a:rPr lang="en-US" dirty="0" smtClean="0"/>
              <a:t> services </a:t>
            </a:r>
            <a:r>
              <a:rPr lang="en-US" dirty="0"/>
              <a:t>(welfare, social security, Medicare, </a:t>
            </a:r>
            <a:r>
              <a:rPr lang="en-US" dirty="0" smtClean="0"/>
              <a:t>student-loans)</a:t>
            </a:r>
          </a:p>
          <a:p>
            <a:r>
              <a:rPr lang="en-US" dirty="0"/>
              <a:t>G</a:t>
            </a:r>
            <a:r>
              <a:rPr lang="en-US" dirty="0" smtClean="0"/>
              <a:t>overnment </a:t>
            </a:r>
            <a:r>
              <a:rPr lang="en-US" dirty="0"/>
              <a:t>intervention in the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Favor political and social reform, usually government-driven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Republican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Conservative</a:t>
            </a:r>
          </a:p>
          <a:p>
            <a:r>
              <a:rPr lang="en-US" dirty="0" smtClean="0"/>
              <a:t>Small federal government</a:t>
            </a:r>
          </a:p>
          <a:p>
            <a:r>
              <a:rPr lang="en-US" dirty="0" smtClean="0"/>
              <a:t>Tend to believe a large government threatens people’s freedoms</a:t>
            </a:r>
          </a:p>
          <a:p>
            <a:r>
              <a:rPr lang="en-US" dirty="0" smtClean="0"/>
              <a:t>Support </a:t>
            </a:r>
            <a:r>
              <a:rPr lang="en-US" dirty="0"/>
              <a:t>limited government involvement in economic </a:t>
            </a:r>
            <a:r>
              <a:rPr lang="en-US" dirty="0" smtClean="0"/>
              <a:t>issues </a:t>
            </a:r>
            <a:r>
              <a:rPr lang="en-US" dirty="0"/>
              <a:t>(laissez-faire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Tend to believe social problems handled on a smaller scale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party’s platform sets out their position</a:t>
            </a:r>
          </a:p>
          <a:p>
            <a:pPr lvl="1"/>
            <a:r>
              <a:rPr lang="en-US" dirty="0" smtClean="0"/>
              <a:t>List of the values and actions which are supported by a political party or candidate to appeal to the general public </a:t>
            </a:r>
            <a:endParaRPr lang="en-US" dirty="0"/>
          </a:p>
          <a:p>
            <a:pPr lvl="1"/>
            <a:r>
              <a:rPr lang="en-US" dirty="0" smtClean="0"/>
              <a:t>Drafted at national nominating convention</a:t>
            </a:r>
          </a:p>
          <a:p>
            <a:r>
              <a:rPr lang="en-US" dirty="0" smtClean="0"/>
              <a:t>Each part of the platform is a plank.</a:t>
            </a:r>
          </a:p>
          <a:p>
            <a:pPr lvl="1"/>
            <a:r>
              <a:rPr lang="en-US" dirty="0" smtClean="0"/>
              <a:t>Any one of the stated principles or objectives of the political platform</a:t>
            </a:r>
          </a:p>
        </p:txBody>
      </p:sp>
    </p:spTree>
    <p:extLst>
      <p:ext uri="{BB962C8B-B14F-4D97-AF65-F5344CB8AC3E}">
        <p14:creationId xmlns:p14="http://schemas.microsoft.com/office/powerpoint/2010/main" val="37982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Campaigns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Private Financing</a:t>
            </a:r>
          </a:p>
          <a:p>
            <a:pPr lvl="1"/>
            <a:r>
              <a:rPr lang="en-US" dirty="0" smtClean="0"/>
              <a:t>Voters, business groups, labor unions, and etc.</a:t>
            </a:r>
            <a:endParaRPr lang="en-US" dirty="0"/>
          </a:p>
          <a:p>
            <a:pPr lvl="1"/>
            <a:r>
              <a:rPr lang="en-US" dirty="0" smtClean="0"/>
              <a:t>Congress passed the Federal Election Campaign Act (FECA) and created the Federal Election Commission (FEC) to enforce the law.</a:t>
            </a:r>
          </a:p>
          <a:p>
            <a:r>
              <a:rPr lang="en-US" dirty="0" smtClean="0"/>
              <a:t>Public Financing  </a:t>
            </a:r>
          </a:p>
          <a:p>
            <a:pPr lvl="1"/>
            <a:r>
              <a:rPr lang="en-US" dirty="0" smtClean="0"/>
              <a:t>Presidential Election Campaign Fund. </a:t>
            </a:r>
          </a:p>
          <a:p>
            <a:pPr lvl="1"/>
            <a:r>
              <a:rPr lang="en-US" dirty="0" smtClean="0"/>
              <a:t>$3 Tax check-off </a:t>
            </a:r>
          </a:p>
          <a:p>
            <a:pPr lvl="1"/>
            <a:r>
              <a:rPr lang="en-US" dirty="0">
                <a:hlinkClick r:id="rId2"/>
              </a:rPr>
              <a:t>http://www.fec.gov/pages/brochures/</a:t>
            </a:r>
            <a:r>
              <a:rPr lang="en-US" dirty="0" smtClean="0">
                <a:hlinkClick r:id="rId2"/>
              </a:rPr>
              <a:t>contriblimits.shtml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10400" cy="3733800"/>
          </a:xfrm>
        </p:spPr>
      </p:pic>
    </p:spTree>
    <p:extLst>
      <p:ext uri="{BB962C8B-B14F-4D97-AF65-F5344CB8AC3E}">
        <p14:creationId xmlns:p14="http://schemas.microsoft.com/office/powerpoint/2010/main" val="10553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Campaigns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39656"/>
          </a:xfrm>
        </p:spPr>
        <p:txBody>
          <a:bodyPr>
            <a:normAutofit/>
          </a:bodyPr>
          <a:lstStyle/>
          <a:p>
            <a:r>
              <a:rPr lang="en-US" dirty="0" smtClean="0"/>
              <a:t>The FECA led to the rise of PACs (political action committees) which spend money in elections but are not run by a party or candidate.</a:t>
            </a:r>
          </a:p>
          <a:p>
            <a:r>
              <a:rPr lang="en-US" dirty="0" smtClean="0"/>
              <a:t>PACs are subject to contributions limits </a:t>
            </a:r>
          </a:p>
          <a:p>
            <a:pPr lvl="1"/>
            <a:r>
              <a:rPr lang="en-US" dirty="0" smtClean="0"/>
              <a:t>Limits on contributions received </a:t>
            </a:r>
          </a:p>
          <a:p>
            <a:pPr lvl="1"/>
            <a:r>
              <a:rPr lang="en-US" dirty="0" smtClean="0"/>
              <a:t>Limits on money given to candidates and parties</a:t>
            </a:r>
          </a:p>
          <a:p>
            <a:r>
              <a:rPr lang="en-US" dirty="0" smtClean="0"/>
              <a:t>Most represent business, labor, or ideological interests.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vs. Super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54317"/>
          </a:xfrm>
        </p:spPr>
        <p:txBody>
          <a:bodyPr>
            <a:normAutofit/>
          </a:bodyPr>
          <a:lstStyle/>
          <a:p>
            <a:r>
              <a:rPr lang="en-US" dirty="0" smtClean="0"/>
              <a:t>Super PACs may not make contributions </a:t>
            </a:r>
            <a:r>
              <a:rPr lang="en-US" dirty="0"/>
              <a:t>to </a:t>
            </a:r>
            <a:r>
              <a:rPr lang="en-US" dirty="0" smtClean="0"/>
              <a:t>candidates’ campaigns </a:t>
            </a:r>
            <a:r>
              <a:rPr lang="en-US" dirty="0"/>
              <a:t>or </a:t>
            </a:r>
            <a:r>
              <a:rPr lang="en-US" dirty="0" smtClean="0"/>
              <a:t>parties directly </a:t>
            </a:r>
            <a:r>
              <a:rPr lang="en-US" dirty="0"/>
              <a:t>but may engage in </a:t>
            </a:r>
            <a:r>
              <a:rPr lang="en-US" dirty="0" smtClean="0"/>
              <a:t>unlimited </a:t>
            </a:r>
            <a:r>
              <a:rPr lang="en-US" b="1" dirty="0" smtClean="0"/>
              <a:t>independent</a:t>
            </a:r>
            <a:r>
              <a:rPr lang="en-US" dirty="0" smtClean="0"/>
              <a:t> expenditures.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 ads, send mail, etc.</a:t>
            </a:r>
          </a:p>
          <a:p>
            <a:pPr lvl="1"/>
            <a:r>
              <a:rPr lang="en-US" dirty="0" smtClean="0"/>
              <a:t>Citizens United v. FEC: limits on independent expenditures is a violation of the 1</a:t>
            </a:r>
            <a:r>
              <a:rPr lang="en-US" baseline="30000" dirty="0" smtClean="0"/>
              <a:t>st</a:t>
            </a:r>
            <a:r>
              <a:rPr lang="en-US" dirty="0" smtClean="0"/>
              <a:t> amendment.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limits or restrictions on the sources of </a:t>
            </a:r>
            <a:r>
              <a:rPr lang="en-US" dirty="0" smtClean="0"/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7139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Voter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18, US citizens become eligible to vote.</a:t>
            </a:r>
          </a:p>
          <a:p>
            <a:r>
              <a:rPr lang="en-US" dirty="0" smtClean="0"/>
              <a:t>States decides the qualifications for voting. </a:t>
            </a:r>
          </a:p>
          <a:p>
            <a:r>
              <a:rPr lang="en-US" dirty="0" smtClean="0"/>
              <a:t>You may register with a political party. </a:t>
            </a:r>
          </a:p>
          <a:p>
            <a:pPr lvl="1"/>
            <a:r>
              <a:rPr lang="en-US" dirty="0" smtClean="0"/>
              <a:t>Can change parties</a:t>
            </a:r>
          </a:p>
          <a:p>
            <a:pPr lvl="1"/>
            <a:r>
              <a:rPr lang="en-US" dirty="0" smtClean="0"/>
              <a:t>Register as an independent</a:t>
            </a:r>
          </a:p>
          <a:p>
            <a:pPr lvl="1"/>
            <a:r>
              <a:rPr lang="en-US" dirty="0" smtClean="0">
                <a:hlinkClick r:id="rId2"/>
              </a:rPr>
              <a:t>Voting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105400" cy="3657600"/>
          </a:xfrm>
        </p:spPr>
      </p:pic>
    </p:spTree>
    <p:extLst>
      <p:ext uri="{BB962C8B-B14F-4D97-AF65-F5344CB8AC3E}">
        <p14:creationId xmlns:p14="http://schemas.microsoft.com/office/powerpoint/2010/main" val="1439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5791199" cy="4571999"/>
          </a:xfrm>
        </p:spPr>
      </p:pic>
    </p:spTree>
    <p:extLst>
      <p:ext uri="{BB962C8B-B14F-4D97-AF65-F5344CB8AC3E}">
        <p14:creationId xmlns:p14="http://schemas.microsoft.com/office/powerpoint/2010/main" val="1439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019800" cy="4800600"/>
          </a:xfrm>
        </p:spPr>
      </p:pic>
    </p:spTree>
    <p:extLst>
      <p:ext uri="{BB962C8B-B14F-4D97-AF65-F5344CB8AC3E}">
        <p14:creationId xmlns:p14="http://schemas.microsoft.com/office/powerpoint/2010/main" val="36875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562600" cy="4191000"/>
          </a:xfrm>
        </p:spPr>
      </p:pic>
    </p:spTree>
    <p:extLst>
      <p:ext uri="{BB962C8B-B14F-4D97-AF65-F5344CB8AC3E}">
        <p14:creationId xmlns:p14="http://schemas.microsoft.com/office/powerpoint/2010/main" val="1439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may work with one other person inspecting the viewpoints.</a:t>
            </a:r>
          </a:p>
          <a:p>
            <a:r>
              <a:rPr lang="en-US" dirty="0" smtClean="0"/>
              <a:t>Summarize each point of view and why that is their stance on each issue.</a:t>
            </a:r>
          </a:p>
          <a:p>
            <a:r>
              <a:rPr lang="en-US" dirty="0" smtClean="0"/>
              <a:t>When you have finished summarizing the parties POV, you should select two issues from “your party” (the results of short quiz). </a:t>
            </a:r>
          </a:p>
          <a:p>
            <a:r>
              <a:rPr lang="en-US" dirty="0" smtClean="0"/>
              <a:t>You will then write one paragraph analyzing whether your personal beliefs align with your parties’ viewpoint on those two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: 3/27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main purpose of political parties?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opinion is the ideas and attitudes that most people hold about elected officials.</a:t>
            </a:r>
          </a:p>
          <a:p>
            <a:r>
              <a:rPr lang="en-US" dirty="0" smtClean="0"/>
              <a:t>The </a:t>
            </a:r>
            <a:r>
              <a:rPr lang="en-US" dirty="0"/>
              <a:t>government finds out what the public wants </a:t>
            </a:r>
            <a:r>
              <a:rPr lang="en-US" dirty="0" smtClean="0"/>
              <a:t>by analyzing polls</a:t>
            </a:r>
            <a:endParaRPr lang="en-US" dirty="0"/>
          </a:p>
          <a:p>
            <a:r>
              <a:rPr lang="en-US" dirty="0" smtClean="0"/>
              <a:t>Public opinion is shaped by</a:t>
            </a:r>
          </a:p>
          <a:p>
            <a:pPr lvl="1"/>
            <a:r>
              <a:rPr lang="en-US" dirty="0" smtClean="0"/>
              <a:t>Personal backgrounds</a:t>
            </a:r>
          </a:p>
          <a:p>
            <a:pPr lvl="1"/>
            <a:r>
              <a:rPr lang="en-US" dirty="0" smtClean="0"/>
              <a:t>Mass media</a:t>
            </a:r>
          </a:p>
          <a:p>
            <a:pPr lvl="1"/>
            <a:r>
              <a:rPr lang="en-US" dirty="0" smtClean="0"/>
              <a:t>Interest groups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Mass </a:t>
            </a:r>
            <a:r>
              <a:rPr lang="en-US" b="1" dirty="0"/>
              <a:t>media </a:t>
            </a:r>
            <a:r>
              <a:rPr lang="en-US" b="1" dirty="0" smtClean="0"/>
              <a:t>(17)</a:t>
            </a:r>
            <a:r>
              <a:rPr lang="en-US" dirty="0" smtClean="0"/>
              <a:t> </a:t>
            </a:r>
            <a:r>
              <a:rPr lang="en-US" dirty="0"/>
              <a:t>forms of communication that transmit information to large numbers of people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Printed and electronic</a:t>
            </a:r>
          </a:p>
          <a:p>
            <a:r>
              <a:rPr lang="en-US" dirty="0" smtClean="0"/>
              <a:t>Many ideas are directed at us for a purpose. </a:t>
            </a:r>
          </a:p>
          <a:p>
            <a:r>
              <a:rPr lang="en-US" b="1" dirty="0" smtClean="0"/>
              <a:t>Propaganda (18): </a:t>
            </a:r>
            <a:r>
              <a:rPr lang="en-US" dirty="0" smtClean="0"/>
              <a:t>information</a:t>
            </a:r>
            <a:r>
              <a:rPr lang="en-US" dirty="0"/>
              <a:t>, </a:t>
            </a:r>
            <a:r>
              <a:rPr lang="en-US" dirty="0" smtClean="0"/>
              <a:t>especially </a:t>
            </a:r>
            <a:r>
              <a:rPr lang="en-US" dirty="0"/>
              <a:t>of a biased or misleading nature, used to promote or publicize a particular political cause or point of </a:t>
            </a:r>
            <a:r>
              <a:rPr lang="en-US" dirty="0" smtClean="0"/>
              <a:t>view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www.youtube.com/watch?v=ohoXZ6EcneA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Presidential Media Bias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Testimonial</a:t>
            </a:r>
          </a:p>
          <a:p>
            <a:pPr lvl="1"/>
            <a:r>
              <a:rPr lang="en-US" dirty="0" smtClean="0"/>
              <a:t>Seeking endorsements from famous people</a:t>
            </a:r>
          </a:p>
          <a:p>
            <a:r>
              <a:rPr lang="en-US" dirty="0" smtClean="0"/>
              <a:t>Bandwagon</a:t>
            </a:r>
          </a:p>
          <a:p>
            <a:pPr lvl="1"/>
            <a:r>
              <a:rPr lang="en-US" dirty="0" smtClean="0"/>
              <a:t>If you win over some, eventually more people will join </a:t>
            </a:r>
          </a:p>
          <a:p>
            <a:r>
              <a:rPr lang="en-US" dirty="0" smtClean="0"/>
              <a:t>Glittering generalities</a:t>
            </a:r>
          </a:p>
          <a:p>
            <a:pPr lvl="1"/>
            <a:r>
              <a:rPr lang="en-US" dirty="0" smtClean="0"/>
              <a:t>Vague statements that have no real meaning but mass appeal </a:t>
            </a:r>
          </a:p>
          <a:p>
            <a:r>
              <a:rPr lang="en-US" dirty="0" smtClean="0"/>
              <a:t>Stacked cards</a:t>
            </a:r>
          </a:p>
          <a:p>
            <a:pPr lvl="1"/>
            <a:r>
              <a:rPr lang="en-US" dirty="0" smtClean="0"/>
              <a:t>Presents one side of the case; may distort facts</a:t>
            </a:r>
          </a:p>
          <a:p>
            <a:r>
              <a:rPr lang="en-US" dirty="0" smtClean="0"/>
              <a:t>Plain folks appeal</a:t>
            </a:r>
          </a:p>
          <a:p>
            <a:pPr lvl="1"/>
            <a:r>
              <a:rPr lang="en-US" dirty="0" smtClean="0"/>
              <a:t>Plain, average citizen that understands the common man</a:t>
            </a:r>
          </a:p>
          <a:p>
            <a:r>
              <a:rPr lang="en-US" dirty="0" smtClean="0"/>
              <a:t>Name calling</a:t>
            </a:r>
          </a:p>
          <a:p>
            <a:pPr lvl="1"/>
            <a:r>
              <a:rPr lang="en-US" dirty="0" smtClean="0"/>
              <a:t>Unpleasant label or description to harm a person, group, or produce </a:t>
            </a:r>
          </a:p>
        </p:txBody>
      </p:sp>
    </p:spTree>
    <p:extLst>
      <p:ext uri="{BB962C8B-B14F-4D97-AF65-F5344CB8AC3E}">
        <p14:creationId xmlns:p14="http://schemas.microsoft.com/office/powerpoint/2010/main" val="18054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For each commercial, determine which propaganda technique is being used.  Then debate its effectiveness.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  <a:hlinkClick r:id="rId2"/>
              </a:rPr>
              <a:t>http://www.livingroomcandidate.org/commercials/1952</a:t>
            </a:r>
            <a:endParaRPr lang="en-US" sz="2400" dirty="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1952: Ike for President (Eisenhower)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1964: Peace Little Girl (Daisy) (Johnson)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1984: Prouder, Stronger, Better (Reagan)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1992: Journey (Clinton)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2000: Hopeful (Bush)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2004: Windsurfing (Bush)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</a:rPr>
              <a:t>2008: Yes We Can-Web (Obama)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2016: Movement (Trump); Role Models (Clinton)</a:t>
            </a:r>
            <a:endParaRPr lang="en-US" sz="24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After watching the examples, decide which technique you feel is most effective.  Least effective. Explain.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8674" name="Picture 5" descr="The Living Room Candi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Voter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North Carolina there are 4 requirements in order to vote:</a:t>
            </a:r>
          </a:p>
          <a:p>
            <a:pPr lvl="1"/>
            <a:r>
              <a:rPr lang="en-US" dirty="0" smtClean="0"/>
              <a:t>Must be a US Citizens</a:t>
            </a:r>
          </a:p>
          <a:p>
            <a:pPr lvl="1"/>
            <a:r>
              <a:rPr lang="en-US" dirty="0" smtClean="0"/>
              <a:t>Must be 18 by the time of the election</a:t>
            </a:r>
          </a:p>
          <a:p>
            <a:pPr lvl="1"/>
            <a:r>
              <a:rPr lang="en-US" dirty="0" smtClean="0"/>
              <a:t>Be a resident of the county and reside there at least  30 days before the election and not rescind previous registration </a:t>
            </a:r>
          </a:p>
          <a:p>
            <a:pPr lvl="1"/>
            <a:r>
              <a:rPr lang="en-US" dirty="0" smtClean="0"/>
              <a:t>Not serving a sentence for a felony</a:t>
            </a:r>
          </a:p>
          <a:p>
            <a:r>
              <a:rPr lang="en-US" dirty="0"/>
              <a:t>North Carolina’s voting law went under changes in 2013</a:t>
            </a:r>
          </a:p>
          <a:p>
            <a:pPr lvl="1"/>
            <a:r>
              <a:rPr lang="en-US" dirty="0"/>
              <a:t>Requiring ID starting in 2016</a:t>
            </a:r>
          </a:p>
          <a:p>
            <a:pPr lvl="1"/>
            <a:r>
              <a:rPr lang="en-US" dirty="0"/>
              <a:t>Shortened length of early voting </a:t>
            </a:r>
          </a:p>
          <a:p>
            <a:pPr lvl="1"/>
            <a:r>
              <a:rPr lang="en-US" dirty="0"/>
              <a:t>Removed same-day registration </a:t>
            </a:r>
          </a:p>
          <a:p>
            <a:pPr lvl="1"/>
            <a:r>
              <a:rPr lang="en-US" dirty="0"/>
              <a:t>No out of precinct voting</a:t>
            </a:r>
          </a:p>
          <a:p>
            <a:pPr lvl="1"/>
            <a:r>
              <a:rPr lang="en-US" dirty="0"/>
              <a:t> No straight ticket voting </a:t>
            </a:r>
            <a:endParaRPr lang="en-US" dirty="0" smtClean="0"/>
          </a:p>
          <a:p>
            <a:r>
              <a:rPr lang="en-US" dirty="0" smtClean="0"/>
              <a:t>Fourth Circuit struck down voter ID, restores a week of early voting, pre-registration 16-17 year olds, and  leaves same day </a:t>
            </a:r>
            <a:r>
              <a:rPr lang="en-US" dirty="0" err="1" smtClean="0"/>
              <a:t>registation</a:t>
            </a:r>
            <a:r>
              <a:rPr lang="en-US" dirty="0" smtClean="0"/>
              <a:t> and out of precinct voting intact.</a:t>
            </a:r>
          </a:p>
        </p:txBody>
      </p:sp>
    </p:spTree>
    <p:extLst>
      <p:ext uri="{BB962C8B-B14F-4D97-AF65-F5344CB8AC3E}">
        <p14:creationId xmlns:p14="http://schemas.microsoft.com/office/powerpoint/2010/main" val="20377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/>
              <a:t>Interest </a:t>
            </a:r>
            <a:r>
              <a:rPr lang="en-US" b="1" dirty="0" smtClean="0"/>
              <a:t>groups (16): </a:t>
            </a:r>
            <a:r>
              <a:rPr lang="en-US" dirty="0" smtClean="0"/>
              <a:t>organizations </a:t>
            </a:r>
            <a:r>
              <a:rPr lang="en-US" dirty="0"/>
              <a:t>of people with a common interest that try to influence government policies and decisions </a:t>
            </a:r>
            <a:endParaRPr lang="en-US" dirty="0" smtClean="0"/>
          </a:p>
          <a:p>
            <a:pPr lvl="1"/>
            <a:r>
              <a:rPr lang="en-US" dirty="0" smtClean="0"/>
              <a:t>Interest </a:t>
            </a:r>
            <a:r>
              <a:rPr lang="en-US" dirty="0"/>
              <a:t>groups attempt to influence public policy by </a:t>
            </a:r>
            <a:r>
              <a:rPr lang="en-US" dirty="0" smtClean="0"/>
              <a:t>lobbying</a:t>
            </a:r>
          </a:p>
          <a:p>
            <a:r>
              <a:rPr lang="en-US" dirty="0" smtClean="0"/>
              <a:t>Many interest groups hire lobbyists to represent them. </a:t>
            </a:r>
          </a:p>
          <a:p>
            <a:pPr lvl="1"/>
            <a:r>
              <a:rPr lang="en-US" dirty="0" smtClean="0"/>
              <a:t>Lobbyists are </a:t>
            </a:r>
            <a:r>
              <a:rPr lang="en-US" dirty="0"/>
              <a:t>hired by a business or a cause to persuade legislators to support that business or cause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84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Lobbyists influence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Lobbyists work with Congress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rgue for and against bills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upply information for the bill</a:t>
            </a:r>
          </a:p>
          <a:p>
            <a:pPr lvl="1"/>
            <a:r>
              <a:rPr lang="en-US" dirty="0" smtClean="0"/>
              <a:t>Provide financial support for candidates</a:t>
            </a:r>
          </a:p>
          <a:p>
            <a:r>
              <a:rPr lang="en-US" dirty="0" smtClean="0"/>
              <a:t>Lobbyists influence public opinion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lace advertisements in the mass media </a:t>
            </a:r>
          </a:p>
          <a:p>
            <a:pPr lvl="1"/>
            <a:r>
              <a:rPr lang="en-US" dirty="0" smtClean="0"/>
              <a:t>Endorse candidates </a:t>
            </a:r>
          </a:p>
          <a:p>
            <a:r>
              <a:rPr lang="en-US" dirty="0" smtClean="0"/>
              <a:t>Lobbyists </a:t>
            </a:r>
            <a:r>
              <a:rPr lang="en-US" dirty="0"/>
              <a:t>attempt to lobby the executive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ttempt </a:t>
            </a:r>
            <a:r>
              <a:rPr lang="en-US" dirty="0"/>
              <a:t>to influence the decisions of </a:t>
            </a:r>
            <a:r>
              <a:rPr lang="en-US" dirty="0" smtClean="0"/>
              <a:t>agencies.</a:t>
            </a:r>
            <a:endParaRPr lang="en-US" dirty="0"/>
          </a:p>
          <a:p>
            <a:r>
              <a:rPr lang="en-US" dirty="0"/>
              <a:t>Lobbyists use the judiciary </a:t>
            </a:r>
          </a:p>
          <a:p>
            <a:pPr lvl="1"/>
            <a:r>
              <a:rPr lang="en-US" dirty="0"/>
              <a:t>Use the courts to influence </a:t>
            </a:r>
            <a:r>
              <a:rPr lang="en-US" dirty="0" smtClean="0"/>
              <a:t>policy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http://www.youtube.com/watch?v=8ugo8q1l-4s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Look up your group’s assigned interest group. What does that group represent and provide an example of legislation that group may advocate for.</a:t>
            </a:r>
          </a:p>
          <a:p>
            <a:r>
              <a:rPr lang="en-US" dirty="0" smtClean="0"/>
              <a:t>1 – AARP</a:t>
            </a:r>
          </a:p>
          <a:p>
            <a:r>
              <a:rPr lang="en-US" dirty="0" smtClean="0"/>
              <a:t>2 – NRA</a:t>
            </a:r>
          </a:p>
          <a:p>
            <a:r>
              <a:rPr lang="en-US" dirty="0" smtClean="0"/>
              <a:t>3 – NAACP</a:t>
            </a:r>
          </a:p>
          <a:p>
            <a:r>
              <a:rPr lang="en-US" dirty="0" smtClean="0"/>
              <a:t>4 - NOW</a:t>
            </a:r>
          </a:p>
          <a:p>
            <a:r>
              <a:rPr lang="en-US" dirty="0" smtClean="0"/>
              <a:t>5 – Sierra Club</a:t>
            </a:r>
          </a:p>
          <a:p>
            <a:r>
              <a:rPr lang="en-US" dirty="0" smtClean="0"/>
              <a:t>6 – National Association of Wheat Growers </a:t>
            </a:r>
          </a:p>
          <a:p>
            <a:r>
              <a:rPr lang="en-US" dirty="0" smtClean="0"/>
              <a:t>7 – PETA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6 boxes on your sheet of paper. </a:t>
            </a:r>
          </a:p>
          <a:p>
            <a:r>
              <a:rPr lang="en-US" dirty="0" smtClean="0"/>
              <a:t>In each box create an advertisement that demonstrates the use of each of the 6 types of propaganda.</a:t>
            </a:r>
          </a:p>
          <a:p>
            <a:r>
              <a:rPr lang="en-US" dirty="0" smtClean="0"/>
              <a:t>Make sure you advertisement relates to the CIVICS subject matter. </a:t>
            </a:r>
          </a:p>
          <a:p>
            <a:r>
              <a:rPr lang="en-US" dirty="0" smtClean="0"/>
              <a:t>Your assignment must be </a:t>
            </a:r>
            <a:r>
              <a:rPr lang="en-US" smtClean="0"/>
              <a:t>in color and be neat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Becoming a Voter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restrictions on States via voting amendments</a:t>
            </a:r>
          </a:p>
          <a:p>
            <a:pPr lvl="1"/>
            <a:r>
              <a:rPr lang="en-US" dirty="0" smtClean="0"/>
              <a:t>15: Prohibits denial of suffrage based upon race</a:t>
            </a:r>
          </a:p>
          <a:p>
            <a:pPr lvl="1"/>
            <a:r>
              <a:rPr lang="en-US" dirty="0" smtClean="0"/>
              <a:t>19: Grants women’s suffrage </a:t>
            </a:r>
          </a:p>
          <a:p>
            <a:pPr lvl="1"/>
            <a:r>
              <a:rPr lang="en-US" dirty="0" smtClean="0"/>
              <a:t>23: DC gets representation in the electoral college</a:t>
            </a:r>
          </a:p>
          <a:p>
            <a:pPr lvl="1"/>
            <a:r>
              <a:rPr lang="en-US" dirty="0" smtClean="0"/>
              <a:t>24: Eliminated the poll tax</a:t>
            </a:r>
          </a:p>
          <a:p>
            <a:pPr lvl="1"/>
            <a:r>
              <a:rPr lang="en-US" dirty="0" smtClean="0"/>
              <a:t>26: Right to vote for those who are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create a rhyme foldable to help your remember the voting amendments.</a:t>
            </a:r>
          </a:p>
          <a:p>
            <a:pPr lvl="1"/>
            <a:r>
              <a:rPr lang="en-US" dirty="0" smtClean="0"/>
              <a:t>15</a:t>
            </a:r>
          </a:p>
          <a:p>
            <a:pPr lvl="1"/>
            <a:r>
              <a:rPr lang="en-US" dirty="0" smtClean="0"/>
              <a:t>19</a:t>
            </a:r>
          </a:p>
          <a:p>
            <a:pPr lvl="1"/>
            <a:r>
              <a:rPr lang="en-US" dirty="0" smtClean="0"/>
              <a:t>23</a:t>
            </a:r>
          </a:p>
          <a:p>
            <a:pPr lvl="1"/>
            <a:r>
              <a:rPr lang="en-US" dirty="0" smtClean="0"/>
              <a:t>24</a:t>
            </a:r>
          </a:p>
          <a:p>
            <a:pPr lvl="1"/>
            <a:r>
              <a:rPr lang="en-US" dirty="0" smtClean="0"/>
              <a:t>26: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states hold two types of elections.</a:t>
            </a:r>
          </a:p>
          <a:p>
            <a:pPr lvl="1"/>
            <a:r>
              <a:rPr lang="en-US" b="1" dirty="0" smtClean="0"/>
              <a:t>Primary election (6)</a:t>
            </a:r>
            <a:r>
              <a:rPr lang="en-US" dirty="0" smtClean="0"/>
              <a:t>: where voters choose the party candidates who will run in the later general election.</a:t>
            </a:r>
          </a:p>
          <a:p>
            <a:pPr lvl="1"/>
            <a:r>
              <a:rPr lang="en-US" b="1" dirty="0" smtClean="0"/>
              <a:t>General election (</a:t>
            </a:r>
            <a:r>
              <a:rPr lang="en-US" b="1" dirty="0"/>
              <a:t>7</a:t>
            </a:r>
            <a:r>
              <a:rPr lang="en-US" b="1" dirty="0" smtClean="0"/>
              <a:t>)</a:t>
            </a:r>
            <a:r>
              <a:rPr lang="en-US" dirty="0" smtClean="0"/>
              <a:t>: where voters choose their leaders from the candidates offered by political parties. </a:t>
            </a:r>
          </a:p>
          <a:p>
            <a:pPr lvl="1"/>
            <a:r>
              <a:rPr lang="en-US" dirty="0" smtClean="0">
                <a:hlinkClick r:id="rId3"/>
              </a:rPr>
              <a:t>Voting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Primaries:</a:t>
            </a:r>
          </a:p>
          <a:p>
            <a:pPr lvl="1"/>
            <a:r>
              <a:rPr lang="en-US" dirty="0" smtClean="0"/>
              <a:t>Closed: only those registered with the party can vote </a:t>
            </a:r>
          </a:p>
          <a:p>
            <a:pPr lvl="2"/>
            <a:r>
              <a:rPr lang="en-US" dirty="0" smtClean="0"/>
              <a:t>NC</a:t>
            </a:r>
            <a:r>
              <a:rPr lang="en-US" dirty="0"/>
              <a:t>: Closed primary unless unaffiliated </a:t>
            </a:r>
            <a:endParaRPr lang="en-US" dirty="0" smtClean="0"/>
          </a:p>
          <a:p>
            <a:pPr lvl="1"/>
            <a:r>
              <a:rPr lang="en-US" dirty="0" smtClean="0"/>
              <a:t>Open: voters may vote for the candidates of either major party</a:t>
            </a:r>
          </a:p>
          <a:p>
            <a:r>
              <a:rPr lang="en-US" dirty="0" smtClean="0"/>
              <a:t>In most states, whoever receives the most votes wins the primary election.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2057</Words>
  <Application>Microsoft Office PowerPoint</Application>
  <PresentationFormat>On-screen Show (4:3)</PresentationFormat>
  <Paragraphs>299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Influencing Policies</vt:lpstr>
      <vt:lpstr>Bellringer 3/22</vt:lpstr>
      <vt:lpstr>Nominating and Electing Candidates </vt:lpstr>
      <vt:lpstr>Becoming a Voter</vt:lpstr>
      <vt:lpstr>Becoming a Voter</vt:lpstr>
      <vt:lpstr>Becoming a Voter</vt:lpstr>
      <vt:lpstr>Voting Amendments</vt:lpstr>
      <vt:lpstr>Elections</vt:lpstr>
      <vt:lpstr>Primary Elections</vt:lpstr>
      <vt:lpstr>Caucuses </vt:lpstr>
      <vt:lpstr>General Election</vt:lpstr>
      <vt:lpstr>Bellringer 3/23</vt:lpstr>
      <vt:lpstr>Presidential Elections</vt:lpstr>
      <vt:lpstr>Selecting Candidates</vt:lpstr>
      <vt:lpstr>The Electoral College</vt:lpstr>
      <vt:lpstr>Electoral College</vt:lpstr>
      <vt:lpstr>PowerPoint Presentation</vt:lpstr>
      <vt:lpstr>Electoral College</vt:lpstr>
      <vt:lpstr>Presidential Inauguration </vt:lpstr>
      <vt:lpstr>Becoming President </vt:lpstr>
      <vt:lpstr>Electoral College</vt:lpstr>
      <vt:lpstr>Electoral College</vt:lpstr>
      <vt:lpstr>Writing Prompt </vt:lpstr>
      <vt:lpstr>Bellringer 3/24</vt:lpstr>
      <vt:lpstr>Factors that impact politics</vt:lpstr>
      <vt:lpstr>Political Parties</vt:lpstr>
      <vt:lpstr>Political Spectrum</vt:lpstr>
      <vt:lpstr>Political Spectrum</vt:lpstr>
      <vt:lpstr>Role of Political Parties </vt:lpstr>
      <vt:lpstr>Two-Party System</vt:lpstr>
      <vt:lpstr>Third Parties </vt:lpstr>
      <vt:lpstr>Which party do you belong to?</vt:lpstr>
      <vt:lpstr>Ideology Spectrum</vt:lpstr>
      <vt:lpstr>Two Party System</vt:lpstr>
      <vt:lpstr>Party Position</vt:lpstr>
      <vt:lpstr>Financing Campaigns </vt:lpstr>
      <vt:lpstr>PowerPoint Presentation</vt:lpstr>
      <vt:lpstr>Financing Campaigns  </vt:lpstr>
      <vt:lpstr>PAC vs. Super PAC</vt:lpstr>
      <vt:lpstr>PowerPoint Presentation</vt:lpstr>
      <vt:lpstr>PowerPoint Presentation</vt:lpstr>
      <vt:lpstr>PowerPoint Presentation</vt:lpstr>
      <vt:lpstr>PowerPoint Presentation</vt:lpstr>
      <vt:lpstr>Ideology Analysis</vt:lpstr>
      <vt:lpstr>Bellringer: 3/27</vt:lpstr>
      <vt:lpstr>Public Opinion</vt:lpstr>
      <vt:lpstr>Mass Media </vt:lpstr>
      <vt:lpstr>Propaganda techniques</vt:lpstr>
      <vt:lpstr>PowerPoint Presentation</vt:lpstr>
      <vt:lpstr>Interest groups</vt:lpstr>
      <vt:lpstr>Lobbyists influence government</vt:lpstr>
      <vt:lpstr>Interest Groups</vt:lpstr>
      <vt:lpstr>Media Activity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Electing Leaders</dc:title>
  <dc:creator>Teacher</dc:creator>
  <cp:lastModifiedBy>Teacher</cp:lastModifiedBy>
  <cp:revision>222</cp:revision>
  <cp:lastPrinted>2015-10-16T15:09:11Z</cp:lastPrinted>
  <dcterms:created xsi:type="dcterms:W3CDTF">2013-10-29T15:39:46Z</dcterms:created>
  <dcterms:modified xsi:type="dcterms:W3CDTF">2017-03-21T13:08:18Z</dcterms:modified>
</cp:coreProperties>
</file>