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handoutMasterIdLst>
    <p:handoutMasterId r:id="rId26"/>
  </p:handoutMasterIdLst>
  <p:sldIdLst>
    <p:sldId id="256" r:id="rId2"/>
    <p:sldId id="275" r:id="rId3"/>
    <p:sldId id="301" r:id="rId4"/>
    <p:sldId id="302" r:id="rId5"/>
    <p:sldId id="259" r:id="rId6"/>
    <p:sldId id="309" r:id="rId7"/>
    <p:sldId id="299" r:id="rId8"/>
    <p:sldId id="304" r:id="rId9"/>
    <p:sldId id="279" r:id="rId10"/>
    <p:sldId id="261" r:id="rId11"/>
    <p:sldId id="300" r:id="rId12"/>
    <p:sldId id="280" r:id="rId13"/>
    <p:sldId id="290" r:id="rId14"/>
    <p:sldId id="310" r:id="rId15"/>
    <p:sldId id="281" r:id="rId16"/>
    <p:sldId id="265" r:id="rId17"/>
    <p:sldId id="283" r:id="rId18"/>
    <p:sldId id="305" r:id="rId19"/>
    <p:sldId id="270" r:id="rId20"/>
    <p:sldId id="271" r:id="rId21"/>
    <p:sldId id="311" r:id="rId22"/>
    <p:sldId id="312" r:id="rId23"/>
    <p:sldId id="313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4" d="100"/>
          <a:sy n="64" d="100"/>
        </p:scale>
        <p:origin x="-6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E9E5C51-B6EE-6A4B-9052-CBC61AA3B9BD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F1AF5C1-C0AB-594D-A837-2A647F78C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024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53D93A6-0040-46F4-9D9A-78F36EB36600}" type="datetimeFigureOut">
              <a:rPr lang="en-US" smtClean="0"/>
              <a:t>3/21/2017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07D1B92-6D3C-44C1-9E7C-68F7387DE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50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98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11930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85845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286162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03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317761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207242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682838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88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120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3/21/2017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139591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3/21/2017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385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Mc-fEDyU5f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cis.gov/portal/site/uscis/menuitem.eb1d4c2a3e5b9ac89243c6a7543f6d1a/?vgnextchannel=32dffe9dd4aa3210VgnVCM100000b92ca60aRCRD&amp;vgnextoid=32dffe9dd4aa3210VgnVCM100000b92ca60aRCRD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s.gov/PDFs/WhoMustRegisterchart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ytimes.com/2017/01/29/learning/lesson-plans/analyzing-trumps-immigration-ban-a-lesson-plan.html?_r=1" TargetMode="External"/><Relationship Id="rId2" Type="http://schemas.openxmlformats.org/officeDocument/2006/relationships/hyperlink" Target="https://twitter.com/realDonaldTrump/status/825692045532618753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are we as Americans?</a:t>
            </a:r>
            <a:endParaRPr lang="en-US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42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citizen: Native-born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37850"/>
            <a:ext cx="8503920" cy="4976763"/>
          </a:xfrm>
        </p:spPr>
        <p:txBody>
          <a:bodyPr>
            <a:normAutofit/>
          </a:bodyPr>
          <a:lstStyle/>
          <a:p>
            <a:r>
              <a:rPr lang="en-US" dirty="0" smtClean="0"/>
              <a:t>14</a:t>
            </a:r>
            <a:r>
              <a:rPr lang="en-US" baseline="30000" dirty="0" smtClean="0"/>
              <a:t>th</a:t>
            </a:r>
            <a:r>
              <a:rPr lang="en-US" dirty="0" smtClean="0"/>
              <a:t> Amendment, </a:t>
            </a:r>
            <a:r>
              <a:rPr lang="en-US" dirty="0"/>
              <a:t>Section 1, Clause </a:t>
            </a:r>
            <a:r>
              <a:rPr lang="en-US" dirty="0" smtClean="0"/>
              <a:t>1</a:t>
            </a:r>
            <a:endParaRPr lang="en-US" dirty="0"/>
          </a:p>
          <a:p>
            <a:pPr lvl="1"/>
            <a:r>
              <a:rPr lang="en-US" dirty="0" smtClean="0"/>
              <a:t>“ </a:t>
            </a:r>
            <a:r>
              <a:rPr lang="en-US" sz="1700" i="1" dirty="0" smtClean="0"/>
              <a:t>All </a:t>
            </a:r>
            <a:r>
              <a:rPr lang="en-US" sz="1700" i="1" dirty="0"/>
              <a:t>persons born or naturalized in the United States, and subject to the jurisdiction thereof, are citizens of the United States and of the State wherein they reside</a:t>
            </a:r>
            <a:r>
              <a:rPr lang="en-US" sz="1700" i="1" dirty="0" smtClean="0"/>
              <a:t>.”</a:t>
            </a:r>
          </a:p>
          <a:p>
            <a:r>
              <a:rPr lang="en-US" dirty="0"/>
              <a:t>B</a:t>
            </a:r>
            <a:r>
              <a:rPr lang="en-US" dirty="0" smtClean="0"/>
              <a:t>orn in </a:t>
            </a:r>
            <a:r>
              <a:rPr lang="en-US" dirty="0"/>
              <a:t>the United </a:t>
            </a:r>
            <a:r>
              <a:rPr lang="en-US" dirty="0" smtClean="0"/>
              <a:t>States, DC, </a:t>
            </a:r>
            <a:r>
              <a:rPr lang="en-US" dirty="0"/>
              <a:t>a territory of the United </a:t>
            </a:r>
            <a:r>
              <a:rPr lang="en-US" dirty="0" smtClean="0"/>
              <a:t>States, </a:t>
            </a:r>
            <a:r>
              <a:rPr lang="en-US" dirty="0"/>
              <a:t>or in a U.S. military base </a:t>
            </a:r>
            <a:r>
              <a:rPr lang="en-US" dirty="0" smtClean="0"/>
              <a:t>overseas</a:t>
            </a:r>
          </a:p>
          <a:p>
            <a:r>
              <a:rPr lang="en-US" dirty="0" smtClean="0">
                <a:hlinkClick r:id="rId2"/>
              </a:rPr>
              <a:t>Anchor Babies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83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citizen: Parents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37850"/>
            <a:ext cx="8503920" cy="4976763"/>
          </a:xfrm>
        </p:spPr>
        <p:txBody>
          <a:bodyPr>
            <a:normAutofit/>
          </a:bodyPr>
          <a:lstStyle/>
          <a:p>
            <a:r>
              <a:rPr lang="en-US" dirty="0" smtClean="0"/>
              <a:t>Born </a:t>
            </a:r>
            <a:r>
              <a:rPr lang="en-US" dirty="0"/>
              <a:t>overseas </a:t>
            </a:r>
            <a:r>
              <a:rPr lang="en-US" dirty="0" smtClean="0"/>
              <a:t>both parents are US citizens and 1  </a:t>
            </a:r>
            <a:r>
              <a:rPr lang="en-US" dirty="0"/>
              <a:t>has lived in the U.S. </a:t>
            </a:r>
            <a:endParaRPr lang="en-US" dirty="0" smtClean="0"/>
          </a:p>
          <a:p>
            <a:r>
              <a:rPr lang="en-US" dirty="0" smtClean="0"/>
              <a:t>Born abroad and at least one parent is a US citizen that lived in the US 5 years before you were born </a:t>
            </a:r>
          </a:p>
          <a:p>
            <a:r>
              <a:rPr lang="en-US" dirty="0" smtClean="0"/>
              <a:t>You are NOT </a:t>
            </a:r>
            <a:r>
              <a:rPr lang="en-US" dirty="0"/>
              <a:t>a citizen if you are born in the US and your parents are foreign ambassadors </a:t>
            </a:r>
            <a:endParaRPr lang="en-US" dirty="0" smtClean="0"/>
          </a:p>
          <a:p>
            <a:pPr marL="274320" lvl="1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dirty="0">
                <a:hlinkClick r:id="rId2"/>
              </a:rPr>
              <a:t>Born outside of US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5787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04075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To </a:t>
            </a:r>
            <a:r>
              <a:rPr lang="en-US" dirty="0"/>
              <a:t>go through the naturalization process, an alien must have a permanent resident card. </a:t>
            </a:r>
          </a:p>
          <a:p>
            <a:pPr lvl="1"/>
            <a:r>
              <a:rPr lang="en-US" dirty="0"/>
              <a:t>Legal aliens can: work, pay taxes, own property, go to school</a:t>
            </a:r>
          </a:p>
          <a:p>
            <a:pPr lvl="1"/>
            <a:r>
              <a:rPr lang="en-US" dirty="0"/>
              <a:t>Legal aliens cannot: vote, hold political office, or serve on </a:t>
            </a:r>
            <a:r>
              <a:rPr lang="en-US" dirty="0" smtClean="0"/>
              <a:t>juries</a:t>
            </a:r>
          </a:p>
          <a:p>
            <a:r>
              <a:rPr lang="en-US" dirty="0" smtClean="0"/>
              <a:t>To go through the US naturalization process you must…</a:t>
            </a:r>
          </a:p>
          <a:p>
            <a:pPr lvl="1"/>
            <a:r>
              <a:rPr lang="en-US" sz="2800" dirty="0" smtClean="0"/>
              <a:t>Be at least 18 </a:t>
            </a:r>
            <a:endParaRPr lang="en-US" sz="2800" dirty="0"/>
          </a:p>
          <a:p>
            <a:pPr lvl="1"/>
            <a:r>
              <a:rPr lang="en-US" sz="2800" dirty="0" smtClean="0"/>
              <a:t>a </a:t>
            </a:r>
            <a:r>
              <a:rPr lang="en-US" sz="2800" dirty="0"/>
              <a:t>lawful permanent resident of the </a:t>
            </a:r>
            <a:r>
              <a:rPr lang="en-US" sz="2800" dirty="0" smtClean="0"/>
              <a:t>US for 5 years</a:t>
            </a:r>
          </a:p>
          <a:p>
            <a:pPr lvl="1"/>
            <a:r>
              <a:rPr lang="en-US" sz="2800" dirty="0" smtClean="0"/>
              <a:t>of </a:t>
            </a:r>
            <a:r>
              <a:rPr lang="en-US" sz="2800" dirty="0"/>
              <a:t>good moral character (clean </a:t>
            </a:r>
            <a:r>
              <a:rPr lang="en-US" sz="2800" dirty="0" smtClean="0"/>
              <a:t>record)</a:t>
            </a:r>
            <a:endParaRPr lang="en-US" sz="1800" dirty="0"/>
          </a:p>
          <a:p>
            <a:pPr lvl="1"/>
            <a:r>
              <a:rPr lang="en-US" sz="2800" dirty="0" smtClean="0"/>
              <a:t>able </a:t>
            </a:r>
            <a:r>
              <a:rPr lang="en-US" sz="2800" dirty="0"/>
              <a:t>to read, write, and speak simple </a:t>
            </a:r>
            <a:r>
              <a:rPr lang="en-US" sz="2800" dirty="0" smtClean="0"/>
              <a:t>English</a:t>
            </a:r>
            <a:endParaRPr lang="en-US" sz="1800" dirty="0"/>
          </a:p>
          <a:p>
            <a:pPr lvl="1"/>
            <a:r>
              <a:rPr lang="en-US" sz="2800" dirty="0" smtClean="0"/>
              <a:t>knowledgeable </a:t>
            </a:r>
            <a:r>
              <a:rPr lang="en-US" sz="2800" dirty="0"/>
              <a:t>about US government and </a:t>
            </a:r>
            <a:r>
              <a:rPr lang="en-US" sz="2800" dirty="0" smtClean="0"/>
              <a:t>history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291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Becoming a citizen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040758"/>
          </a:xfrm>
        </p:spPr>
        <p:txBody>
          <a:bodyPr>
            <a:normAutofit/>
          </a:bodyPr>
          <a:lstStyle/>
          <a:p>
            <a:r>
              <a:rPr lang="en-US" dirty="0" smtClean="0"/>
              <a:t>This process includes:</a:t>
            </a:r>
          </a:p>
          <a:p>
            <a:pPr lvl="1"/>
            <a:r>
              <a:rPr lang="en-US" dirty="0" smtClean="0"/>
              <a:t>1. </a:t>
            </a:r>
            <a:r>
              <a:rPr lang="en-US" dirty="0"/>
              <a:t>G</a:t>
            </a:r>
            <a:r>
              <a:rPr lang="en-US" dirty="0" smtClean="0"/>
              <a:t>etting a permanent visa </a:t>
            </a:r>
          </a:p>
          <a:p>
            <a:pPr lvl="1"/>
            <a:r>
              <a:rPr lang="en-US" dirty="0" smtClean="0"/>
              <a:t>2. Complete application</a:t>
            </a:r>
          </a:p>
          <a:p>
            <a:pPr lvl="1"/>
            <a:r>
              <a:rPr lang="en-US" dirty="0" smtClean="0"/>
              <a:t>3. Get fingerprinted/photos</a:t>
            </a:r>
          </a:p>
          <a:p>
            <a:pPr lvl="1"/>
            <a:r>
              <a:rPr lang="en-US" dirty="0" smtClean="0"/>
              <a:t>4. Interview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ncludes a civics and English test </a:t>
            </a:r>
          </a:p>
          <a:p>
            <a:pPr lvl="1"/>
            <a:r>
              <a:rPr lang="en-US" dirty="0" smtClean="0"/>
              <a:t>5. Take the oath of allegiance 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5551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/>
              <a:t>"I hereby declare, on oath, that I absolutely and entirely renounce and abjure all allegiance and fidelity to any foreign prince, potentate, state, or sovereignty, of whom or which I have heretofore been a subject or citizen; that I will support and defend the Constitution and laws of the United States of America against all enemies, foreign and domestic; that I will bear true faith and allegiance to the same; that I will bear arms on behalf of the United States when required by the law; that I will perform noncombatant service in the Armed Forces of the United States when required by the law; that I will perform work of national importance under civilian direction when required by the law; and that I take this obligation freely, without any mental reservation or purpose of evasion; so help me God."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358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 or Not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Camille </a:t>
            </a:r>
            <a:r>
              <a:rPr lang="en-US" dirty="0"/>
              <a:t>was born while her French parents were vacationing in Chicago.</a:t>
            </a:r>
          </a:p>
          <a:p>
            <a:r>
              <a:rPr lang="en-US" dirty="0" smtClean="0"/>
              <a:t>Carlos </a:t>
            </a:r>
            <a:r>
              <a:rPr lang="en-US" dirty="0"/>
              <a:t>was born in Puerto Rico of Spanish citizens who were visiting relatives.</a:t>
            </a:r>
          </a:p>
          <a:p>
            <a:r>
              <a:rPr lang="en-US" dirty="0" smtClean="0"/>
              <a:t>Terry’s </a:t>
            </a:r>
            <a:r>
              <a:rPr lang="en-US" dirty="0"/>
              <a:t>American parents were working and living in Greece when he was born.</a:t>
            </a:r>
          </a:p>
          <a:p>
            <a:r>
              <a:rPr lang="en-US" dirty="0" smtClean="0"/>
              <a:t>Ingrid </a:t>
            </a:r>
            <a:r>
              <a:rPr lang="en-US" dirty="0"/>
              <a:t>was born in Washington, DC, where her father was serving as diplomats for Denmark.</a:t>
            </a:r>
          </a:p>
          <a:p>
            <a:r>
              <a:rPr lang="en-US" dirty="0" smtClean="0"/>
              <a:t>Sam </a:t>
            </a:r>
            <a:r>
              <a:rPr lang="en-US" dirty="0"/>
              <a:t>was born on the US </a:t>
            </a:r>
            <a:r>
              <a:rPr lang="en-US" dirty="0" smtClean="0"/>
              <a:t>military </a:t>
            </a:r>
            <a:r>
              <a:rPr lang="en-US" dirty="0"/>
              <a:t>base at </a:t>
            </a:r>
            <a:r>
              <a:rPr lang="en-US" dirty="0" smtClean="0"/>
              <a:t>Okinawa, </a:t>
            </a:r>
            <a:r>
              <a:rPr lang="en-US" dirty="0"/>
              <a:t>Japan to parents that are Japanese citizens.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41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American People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Census (3) </a:t>
            </a:r>
            <a:r>
              <a:rPr lang="en-US" dirty="0"/>
              <a:t>– an official, periodic counting of a </a:t>
            </a:r>
            <a:r>
              <a:rPr lang="en-US" dirty="0" smtClean="0"/>
              <a:t>population.</a:t>
            </a:r>
          </a:p>
          <a:p>
            <a:pPr lvl="1"/>
            <a:r>
              <a:rPr lang="en-US" dirty="0" smtClean="0"/>
              <a:t>Impacts Congress</a:t>
            </a:r>
          </a:p>
          <a:p>
            <a:pPr lvl="1"/>
            <a:r>
              <a:rPr lang="en-US" dirty="0" smtClean="0"/>
              <a:t>Provides demographic information</a:t>
            </a:r>
          </a:p>
          <a:p>
            <a:r>
              <a:rPr lang="en-US" dirty="0" smtClean="0"/>
              <a:t>Changes in current population</a:t>
            </a:r>
          </a:p>
          <a:p>
            <a:pPr lvl="1"/>
            <a:r>
              <a:rPr lang="en-US" dirty="0" smtClean="0"/>
              <a:t>Natural increase in population </a:t>
            </a:r>
          </a:p>
          <a:p>
            <a:pPr lvl="1"/>
            <a:r>
              <a:rPr lang="en-US" dirty="0" smtClean="0"/>
              <a:t>Changing </a:t>
            </a:r>
            <a:r>
              <a:rPr lang="en-US" dirty="0"/>
              <a:t>households</a:t>
            </a:r>
          </a:p>
          <a:p>
            <a:pPr lvl="1"/>
            <a:r>
              <a:rPr lang="en-US" dirty="0"/>
              <a:t>Changing women’s roles</a:t>
            </a:r>
          </a:p>
          <a:p>
            <a:pPr lvl="1"/>
            <a:r>
              <a:rPr lang="en-US" dirty="0"/>
              <a:t>An older population</a:t>
            </a:r>
          </a:p>
          <a:p>
            <a:pPr lvl="1"/>
            <a:r>
              <a:rPr lang="en-US" dirty="0"/>
              <a:t>More diverse population</a:t>
            </a:r>
          </a:p>
        </p:txBody>
      </p:sp>
    </p:spTree>
    <p:extLst>
      <p:ext uri="{BB962C8B-B14F-4D97-AF65-F5344CB8AC3E}">
        <p14:creationId xmlns:p14="http://schemas.microsoft.com/office/powerpoint/2010/main" val="37330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8"/>
            <a:ext cx="8503920" cy="5060600"/>
          </a:xfrm>
        </p:spPr>
        <p:txBody>
          <a:bodyPr>
            <a:normAutofit/>
          </a:bodyPr>
          <a:lstStyle/>
          <a:p>
            <a:r>
              <a:rPr lang="en-US" dirty="0" smtClean="0"/>
              <a:t>Rights are guaranteed </a:t>
            </a:r>
            <a:r>
              <a:rPr lang="en-US" dirty="0"/>
              <a:t>by the laws and Constitution of the United </a:t>
            </a:r>
            <a:r>
              <a:rPr lang="en-US" dirty="0" smtClean="0"/>
              <a:t>States to US citizens.</a:t>
            </a:r>
          </a:p>
          <a:p>
            <a:pPr marL="0" indent="0">
              <a:buNone/>
            </a:pPr>
            <a:endParaRPr lang="en-US" sz="2300" dirty="0">
              <a:latin typeface="Tw Cen MT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08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7"/>
            <a:ext cx="8503920" cy="5330953"/>
          </a:xfrm>
        </p:spPr>
        <p:txBody>
          <a:bodyPr>
            <a:normAutofit/>
          </a:bodyPr>
          <a:lstStyle/>
          <a:p>
            <a:r>
              <a:rPr lang="en-US" dirty="0" smtClean="0"/>
              <a:t>Although we have certain rights as citizens, sometimes our interests are subordinate to the good of the nation.</a:t>
            </a:r>
          </a:p>
          <a:p>
            <a:pPr lvl="1"/>
            <a:r>
              <a:rPr lang="en-US" dirty="0" smtClean="0"/>
              <a:t>USA Patriot Act: </a:t>
            </a:r>
            <a:r>
              <a:rPr lang="en-US" b="1" i="1" dirty="0" smtClean="0"/>
              <a:t>U</a:t>
            </a:r>
            <a:r>
              <a:rPr lang="en-US" i="1" dirty="0" smtClean="0"/>
              <a:t>niting </a:t>
            </a:r>
            <a:r>
              <a:rPr lang="en-US" i="1" dirty="0"/>
              <a:t>and </a:t>
            </a:r>
            <a:r>
              <a:rPr lang="en-US" b="1" i="1" dirty="0"/>
              <a:t>S</a:t>
            </a:r>
            <a:r>
              <a:rPr lang="en-US" i="1" dirty="0"/>
              <a:t>trengthening </a:t>
            </a:r>
            <a:r>
              <a:rPr lang="en-US" b="1" i="1" dirty="0"/>
              <a:t>A</a:t>
            </a:r>
            <a:r>
              <a:rPr lang="en-US" i="1" dirty="0"/>
              <a:t>merica by </a:t>
            </a:r>
            <a:r>
              <a:rPr lang="en-US" b="1" i="1" dirty="0"/>
              <a:t>P</a:t>
            </a:r>
            <a:r>
              <a:rPr lang="en-US" i="1" dirty="0"/>
              <a:t>roviding </a:t>
            </a:r>
            <a:r>
              <a:rPr lang="en-US" b="1" i="1" dirty="0"/>
              <a:t>A</a:t>
            </a:r>
            <a:r>
              <a:rPr lang="en-US" i="1" dirty="0"/>
              <a:t>ppropriate </a:t>
            </a:r>
            <a:r>
              <a:rPr lang="en-US" b="1" i="1" dirty="0"/>
              <a:t>T</a:t>
            </a:r>
            <a:r>
              <a:rPr lang="en-US" i="1" dirty="0"/>
              <a:t>ools </a:t>
            </a:r>
            <a:r>
              <a:rPr lang="en-US" b="1" i="1" dirty="0"/>
              <a:t>R</a:t>
            </a:r>
            <a:r>
              <a:rPr lang="en-US" i="1" dirty="0"/>
              <a:t>equired to </a:t>
            </a:r>
            <a:r>
              <a:rPr lang="en-US" b="1" i="1" dirty="0"/>
              <a:t>I</a:t>
            </a:r>
            <a:r>
              <a:rPr lang="en-US" i="1" dirty="0"/>
              <a:t>ntercept and </a:t>
            </a:r>
            <a:r>
              <a:rPr lang="en-US" b="1" i="1" dirty="0"/>
              <a:t>O</a:t>
            </a:r>
            <a:r>
              <a:rPr lang="en-US" i="1" dirty="0"/>
              <a:t>bstruct </a:t>
            </a:r>
            <a:r>
              <a:rPr lang="en-US" b="1" i="1" dirty="0"/>
              <a:t>T</a:t>
            </a:r>
            <a:r>
              <a:rPr lang="en-US" i="1" dirty="0"/>
              <a:t>errorism Act of </a:t>
            </a:r>
            <a:r>
              <a:rPr lang="en-US" i="1" dirty="0" smtClean="0"/>
              <a:t>2001</a:t>
            </a:r>
          </a:p>
          <a:p>
            <a:pPr lvl="1"/>
            <a:r>
              <a:rPr lang="en-US" dirty="0" smtClean="0"/>
              <a:t>Imminent lawless Action</a:t>
            </a:r>
          </a:p>
          <a:p>
            <a:pPr lvl="2"/>
            <a:r>
              <a:rPr lang="en-US" dirty="0"/>
              <a:t>S</a:t>
            </a:r>
            <a:r>
              <a:rPr lang="en-US" dirty="0" smtClean="0"/>
              <a:t>peech </a:t>
            </a:r>
            <a:r>
              <a:rPr lang="en-US" dirty="0"/>
              <a:t>is not protected by the First Amendment </a:t>
            </a:r>
          </a:p>
          <a:p>
            <a:r>
              <a:rPr lang="en-US" dirty="0" smtClean="0"/>
              <a:t>Eminent Domain</a:t>
            </a:r>
          </a:p>
          <a:p>
            <a:pPr lvl="2"/>
            <a:r>
              <a:rPr lang="en-US" dirty="0" smtClean="0"/>
              <a:t>Government may take your property for a public purpose, but must provide compensation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361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Duties of 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7"/>
            <a:ext cx="8503920" cy="48621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In return for having the privileges of a citizen, there are certain duties a citizen must do. </a:t>
            </a:r>
          </a:p>
          <a:p>
            <a:pPr lvl="1"/>
            <a:r>
              <a:rPr lang="en-US" b="1" dirty="0" smtClean="0"/>
              <a:t>Civic duty (4)</a:t>
            </a:r>
            <a:r>
              <a:rPr lang="en-US" dirty="0" smtClean="0"/>
              <a:t>: Actions </a:t>
            </a:r>
            <a:r>
              <a:rPr lang="en-US" dirty="0"/>
              <a:t>citizens are required to perform based on their allegiance to a government that protects their </a:t>
            </a:r>
            <a:r>
              <a:rPr lang="en-US" dirty="0" smtClean="0"/>
              <a:t>rights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nclude: </a:t>
            </a:r>
          </a:p>
          <a:p>
            <a:pPr lvl="1"/>
            <a:r>
              <a:rPr lang="en-US" dirty="0" smtClean="0"/>
              <a:t>Paying taxes</a:t>
            </a:r>
          </a:p>
          <a:p>
            <a:pPr lvl="1"/>
            <a:r>
              <a:rPr lang="en-US" dirty="0" smtClean="0"/>
              <a:t>Attend school</a:t>
            </a:r>
          </a:p>
          <a:p>
            <a:pPr lvl="1"/>
            <a:r>
              <a:rPr lang="en-US" dirty="0" smtClean="0"/>
              <a:t>Obey laws</a:t>
            </a:r>
          </a:p>
          <a:p>
            <a:pPr lvl="1"/>
            <a:r>
              <a:rPr lang="en-US" dirty="0" smtClean="0"/>
              <a:t>Selective service </a:t>
            </a:r>
          </a:p>
          <a:p>
            <a:pPr lvl="2"/>
            <a:r>
              <a:rPr lang="en-US" dirty="0">
                <a:hlinkClick r:id="rId2"/>
              </a:rPr>
              <a:t>http://www.sss.gov/PDFs/WhoMustRegisterchart.pdf</a:t>
            </a:r>
            <a:endParaRPr lang="en-US" dirty="0" smtClean="0"/>
          </a:p>
          <a:p>
            <a:pPr lvl="1"/>
            <a:r>
              <a:rPr lang="en-US" dirty="0" smtClean="0"/>
              <a:t>Jury duty</a:t>
            </a:r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6417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Bellringer</a:t>
            </a:r>
            <a:r>
              <a:rPr lang="en-US" dirty="0" smtClean="0"/>
              <a:t> </a:t>
            </a:r>
            <a:r>
              <a:rPr lang="en-US" dirty="0" smtClean="0"/>
              <a:t>3/21: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are some traditions and customs of the United States?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56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Responsibilities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Responsibilities are things citizens should do, but are NOT required to do. </a:t>
            </a:r>
          </a:p>
          <a:p>
            <a:pPr lvl="1"/>
            <a:r>
              <a:rPr lang="en-US" b="1" dirty="0" smtClean="0"/>
              <a:t>Civic responsibility (5)</a:t>
            </a:r>
            <a:r>
              <a:rPr lang="en-US" dirty="0" smtClean="0"/>
              <a:t>: Actions </a:t>
            </a:r>
            <a:r>
              <a:rPr lang="en-US" dirty="0"/>
              <a:t>citizens should perform based on the desire to be a productive citizen</a:t>
            </a:r>
            <a:endParaRPr lang="en-US" dirty="0" smtClean="0"/>
          </a:p>
          <a:p>
            <a:r>
              <a:rPr lang="en-US" dirty="0" smtClean="0"/>
              <a:t>These include</a:t>
            </a:r>
          </a:p>
          <a:p>
            <a:pPr lvl="1"/>
            <a:r>
              <a:rPr lang="en-US" dirty="0" smtClean="0"/>
              <a:t>Voting</a:t>
            </a:r>
          </a:p>
          <a:p>
            <a:pPr lvl="1"/>
            <a:r>
              <a:rPr lang="en-US" dirty="0" smtClean="0"/>
              <a:t>Volunteering</a:t>
            </a:r>
          </a:p>
          <a:p>
            <a:pPr lvl="1"/>
            <a:r>
              <a:rPr lang="en-US" dirty="0" smtClean="0"/>
              <a:t>Running for office</a:t>
            </a:r>
          </a:p>
          <a:p>
            <a:pPr lvl="1"/>
            <a:r>
              <a:rPr lang="en-US" dirty="0" smtClean="0"/>
              <a:t>Being informed </a:t>
            </a:r>
          </a:p>
          <a:p>
            <a:pPr lvl="1"/>
            <a:r>
              <a:rPr lang="en-US" dirty="0" smtClean="0"/>
              <a:t>Protecting and respecting other’s rights</a:t>
            </a:r>
          </a:p>
          <a:p>
            <a:pPr marL="0" indent="0">
              <a:buNone/>
            </a:pPr>
            <a:r>
              <a:rPr lang="en-US" dirty="0" smtClean="0"/>
              <a:t>An increase in the level of citizen participation results in a more representative government.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38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9646"/>
            <a:ext cx="8229600" cy="5586517"/>
          </a:xfrm>
        </p:spPr>
        <p:txBody>
          <a:bodyPr>
            <a:normAutofit/>
          </a:bodyPr>
          <a:lstStyle/>
          <a:p>
            <a:r>
              <a:rPr lang="en-US" dirty="0"/>
              <a:t>Our country needs strong borders and extreme vetting, NOW. Look what is happening all over Europe and, indeed, the world - a horrible mess!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2000" dirty="0" smtClean="0"/>
              <a:t>— </a:t>
            </a:r>
            <a:r>
              <a:rPr lang="en-US" sz="2000" dirty="0"/>
              <a:t>Donald J. </a:t>
            </a:r>
            <a:r>
              <a:rPr lang="en-US" sz="2000" dirty="0" smtClean="0"/>
              <a:t>Trump (@</a:t>
            </a:r>
            <a:r>
              <a:rPr lang="en-US" sz="2000" dirty="0" err="1"/>
              <a:t>realDonaldTrump</a:t>
            </a:r>
            <a:r>
              <a:rPr lang="en-US" sz="2000" dirty="0"/>
              <a:t>) </a:t>
            </a:r>
            <a:r>
              <a:rPr lang="en-US" sz="2000" dirty="0">
                <a:hlinkClick r:id="rId2"/>
              </a:rPr>
              <a:t>Jan. 29, </a:t>
            </a:r>
            <a:r>
              <a:rPr lang="en-US" sz="2000" dirty="0" smtClean="0">
                <a:hlinkClick r:id="rId2"/>
              </a:rPr>
              <a:t>2017</a:t>
            </a:r>
            <a:endParaRPr lang="en-US" sz="2000" dirty="0" smtClean="0"/>
          </a:p>
          <a:p>
            <a:endParaRPr lang="en-US" dirty="0"/>
          </a:p>
          <a:p>
            <a:r>
              <a:rPr lang="en-US" dirty="0" smtClean="0">
                <a:hlinkClick r:id="rId3"/>
              </a:rPr>
              <a:t>NYT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88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to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Each member of your group should read the excerpts and answer the following questions in complete sentences on a sheet of paper to turn in.</a:t>
            </a:r>
          </a:p>
          <a:p>
            <a:r>
              <a:rPr lang="en-US" dirty="0" smtClean="0"/>
              <a:t>1. </a:t>
            </a:r>
            <a:r>
              <a:rPr lang="en-US" dirty="0"/>
              <a:t>Is the executive order good public policy: Will it help prevent future terrorist acts, its stated </a:t>
            </a:r>
            <a:r>
              <a:rPr lang="en-US" dirty="0" smtClean="0"/>
              <a:t>purpose?</a:t>
            </a:r>
          </a:p>
          <a:p>
            <a:r>
              <a:rPr lang="en-US" dirty="0" smtClean="0"/>
              <a:t>2. Is </a:t>
            </a:r>
            <a:r>
              <a:rPr lang="en-US" dirty="0"/>
              <a:t>the executive order </a:t>
            </a:r>
            <a:r>
              <a:rPr lang="en-US" dirty="0" smtClean="0"/>
              <a:t>legal?</a:t>
            </a:r>
          </a:p>
          <a:p>
            <a:r>
              <a:rPr lang="en-US" dirty="0" smtClean="0"/>
              <a:t>3. Does </a:t>
            </a:r>
            <a:r>
              <a:rPr lang="en-US" dirty="0"/>
              <a:t>the president’s executive order uphold the values of the United States?</a:t>
            </a:r>
          </a:p>
          <a:p>
            <a:r>
              <a:rPr lang="en-US" dirty="0" smtClean="0"/>
              <a:t>4. Overall do you think Mr</a:t>
            </a:r>
            <a:r>
              <a:rPr lang="en-US" dirty="0"/>
              <a:t>. Trump’s policy is good for the </a:t>
            </a:r>
            <a:r>
              <a:rPr lang="en-US" dirty="0" smtClean="0"/>
              <a:t>country?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3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Dates for 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15</a:t>
            </a:r>
            <a:r>
              <a:rPr lang="en-US" baseline="30000" smtClean="0"/>
              <a:t>th</a:t>
            </a:r>
            <a:r>
              <a:rPr lang="en-US"/>
              <a:t>: </a:t>
            </a:r>
            <a:r>
              <a:rPr lang="en-US" smtClean="0"/>
              <a:t>Gave </a:t>
            </a:r>
            <a:r>
              <a:rPr lang="en-US" dirty="0" smtClean="0"/>
              <a:t>African American men the right to vote; 1870</a:t>
            </a:r>
          </a:p>
          <a:p>
            <a:r>
              <a:rPr lang="en-US" dirty="0" smtClean="0"/>
              <a:t>19</a:t>
            </a:r>
            <a:r>
              <a:rPr lang="en-US" baseline="30000" dirty="0" smtClean="0"/>
              <a:t>th</a:t>
            </a:r>
            <a:r>
              <a:rPr lang="en-US" dirty="0" smtClean="0"/>
              <a:t>:Gave women the right to vote; 1920</a:t>
            </a:r>
          </a:p>
          <a:p>
            <a:r>
              <a:rPr lang="en-US" dirty="0" smtClean="0"/>
              <a:t>26</a:t>
            </a:r>
            <a:r>
              <a:rPr lang="en-US" baseline="30000" dirty="0" smtClean="0"/>
              <a:t>th</a:t>
            </a:r>
            <a:r>
              <a:rPr lang="en-US" dirty="0" smtClean="0"/>
              <a:t>: Can’t deny based on age; 1971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087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Americans?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1396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sz="3400" dirty="0" smtClean="0"/>
              <a:t>The United States is a nation of immigrants.</a:t>
            </a:r>
          </a:p>
          <a:p>
            <a:r>
              <a:rPr lang="en-US" sz="3400" dirty="0" smtClean="0"/>
              <a:t>How does this affect our traditions and customs?</a:t>
            </a:r>
          </a:p>
          <a:p>
            <a:pPr lvl="1"/>
            <a:r>
              <a:rPr lang="en-US" sz="3400" dirty="0" smtClean="0"/>
              <a:t>Melting pot- customs and traditions blended into American society</a:t>
            </a:r>
          </a:p>
          <a:p>
            <a:pPr lvl="1"/>
            <a:r>
              <a:rPr lang="en-US" sz="3400" dirty="0" smtClean="0"/>
              <a:t>Salad bowl – retain unique customs </a:t>
            </a:r>
          </a:p>
          <a:p>
            <a:r>
              <a:rPr lang="en-US" sz="3400" dirty="0" smtClean="0"/>
              <a:t>E pluribus </a:t>
            </a:r>
            <a:r>
              <a:rPr lang="en-US" sz="3400" dirty="0" err="1" smtClean="0"/>
              <a:t>unum</a:t>
            </a:r>
            <a:r>
              <a:rPr lang="en-US" sz="3400" dirty="0" smtClean="0"/>
              <a:t> – “Out of many, one”</a:t>
            </a:r>
          </a:p>
          <a:p>
            <a:r>
              <a:rPr lang="en-US" sz="3400" dirty="0" smtClean="0"/>
              <a:t>Despite our differences, there are 3 values we share as Americans </a:t>
            </a:r>
          </a:p>
          <a:p>
            <a:pPr lvl="1"/>
            <a:r>
              <a:rPr lang="en-US" sz="3400" dirty="0" smtClean="0"/>
              <a:t>Equality</a:t>
            </a:r>
          </a:p>
          <a:p>
            <a:pPr lvl="1"/>
            <a:r>
              <a:rPr lang="en-US" sz="3400" dirty="0" smtClean="0"/>
              <a:t>Liberty</a:t>
            </a:r>
          </a:p>
          <a:p>
            <a:pPr lvl="1"/>
            <a:r>
              <a:rPr lang="en-US" sz="3400" dirty="0" smtClean="0"/>
              <a:t>Justice</a:t>
            </a:r>
          </a:p>
        </p:txBody>
      </p:sp>
    </p:spTree>
    <p:extLst>
      <p:ext uri="{BB962C8B-B14F-4D97-AF65-F5344CB8AC3E}">
        <p14:creationId xmlns:p14="http://schemas.microsoft.com/office/powerpoint/2010/main" val="1193350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250" y="914400"/>
            <a:ext cx="7143750" cy="4714875"/>
          </a:xfrm>
        </p:spPr>
      </p:pic>
    </p:spTree>
    <p:extLst>
      <p:ext uri="{BB962C8B-B14F-4D97-AF65-F5344CB8AC3E}">
        <p14:creationId xmlns:p14="http://schemas.microsoft.com/office/powerpoint/2010/main" val="250684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220px-Great_Seal_of_the_United_States_(obverse).sv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360" y="1280160"/>
            <a:ext cx="4495800" cy="4450080"/>
          </a:xfrm>
        </p:spPr>
      </p:pic>
    </p:spTree>
    <p:extLst>
      <p:ext uri="{BB962C8B-B14F-4D97-AF65-F5344CB8AC3E}">
        <p14:creationId xmlns:p14="http://schemas.microsoft.com/office/powerpoint/2010/main" val="4047386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Americans?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Americans feel a sense of patriotism</a:t>
            </a:r>
          </a:p>
          <a:p>
            <a:pPr lvl="1"/>
            <a:r>
              <a:rPr lang="en-US" dirty="0" smtClean="0"/>
              <a:t>Deep bond/love of their country </a:t>
            </a:r>
          </a:p>
          <a:p>
            <a:pPr lvl="1"/>
            <a:r>
              <a:rPr lang="en-US" dirty="0" smtClean="0"/>
              <a:t>Display patriotism through their allegiance or loyalty </a:t>
            </a:r>
          </a:p>
          <a:p>
            <a:r>
              <a:rPr lang="en-US" dirty="0" smtClean="0"/>
              <a:t>Patriotism v. Nationalism: </a:t>
            </a:r>
          </a:p>
          <a:p>
            <a:pPr lvl="1"/>
            <a:r>
              <a:rPr lang="en-US" dirty="0" smtClean="0"/>
              <a:t>Patriotism</a:t>
            </a:r>
          </a:p>
          <a:p>
            <a:pPr lvl="2"/>
            <a:r>
              <a:rPr lang="en-US" dirty="0" smtClean="0"/>
              <a:t>Love for country </a:t>
            </a:r>
          </a:p>
          <a:p>
            <a:pPr lvl="2"/>
            <a:r>
              <a:rPr lang="en-US" dirty="0" smtClean="0"/>
              <a:t>Understand shortcomings and improvements needed</a:t>
            </a:r>
          </a:p>
          <a:p>
            <a:pPr lvl="1"/>
            <a:r>
              <a:rPr lang="en-US" dirty="0" smtClean="0"/>
              <a:t>Nationalism: </a:t>
            </a:r>
          </a:p>
          <a:p>
            <a:pPr lvl="2"/>
            <a:r>
              <a:rPr lang="en-US" dirty="0" smtClean="0"/>
              <a:t>Feeling that country is superior </a:t>
            </a:r>
          </a:p>
          <a:p>
            <a:pPr lvl="2"/>
            <a:r>
              <a:rPr lang="en-US" dirty="0" smtClean="0"/>
              <a:t>Justify mistakes make in past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American Citizens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citizen (1)</a:t>
            </a:r>
            <a:r>
              <a:rPr lang="en-US" dirty="0" smtClean="0"/>
              <a:t> is a legal member of a country.</a:t>
            </a:r>
          </a:p>
          <a:p>
            <a:r>
              <a:rPr lang="en-US" dirty="0" smtClean="0"/>
              <a:t>The definition of citizenship has changed over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56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Citizenship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7"/>
            <a:ext cx="8503920" cy="5159503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Naturalization </a:t>
            </a:r>
            <a:r>
              <a:rPr lang="en-US" sz="2400" dirty="0"/>
              <a:t>Act of </a:t>
            </a:r>
            <a:r>
              <a:rPr lang="en-US" sz="2400" dirty="0" smtClean="0"/>
              <a:t>1795 </a:t>
            </a:r>
            <a:r>
              <a:rPr lang="en-US" sz="2400" dirty="0"/>
              <a:t>declared that “all free white </a:t>
            </a:r>
            <a:r>
              <a:rPr lang="en-US" sz="2400" dirty="0" smtClean="0"/>
              <a:t>persons…shall </a:t>
            </a:r>
            <a:r>
              <a:rPr lang="en-US" sz="2400" dirty="0"/>
              <a:t>be entitled to the rights of citizenship.</a:t>
            </a:r>
            <a:r>
              <a:rPr lang="en-US" sz="2400" dirty="0" smtClean="0"/>
              <a:t>” </a:t>
            </a:r>
          </a:p>
          <a:p>
            <a:r>
              <a:rPr lang="en-US" sz="2400" dirty="0" smtClean="0"/>
              <a:t>Essential to a democracy is the ability to vote. Citizenship is a requirement to vote.</a:t>
            </a:r>
          </a:p>
          <a:p>
            <a:r>
              <a:rPr lang="en-US" sz="2400" dirty="0" smtClean="0"/>
              <a:t>Citizenship started very limited and has slowly expanded.  </a:t>
            </a:r>
          </a:p>
          <a:p>
            <a:pPr lvl="1"/>
            <a:r>
              <a:rPr lang="en-US" sz="2000" dirty="0" smtClean="0"/>
              <a:t>1848 Mexican residents </a:t>
            </a:r>
          </a:p>
          <a:p>
            <a:pPr lvl="1"/>
            <a:r>
              <a:rPr lang="en-US" sz="2000" i="1" dirty="0" smtClean="0"/>
              <a:t>Dred Scott v. Stanford </a:t>
            </a:r>
            <a:r>
              <a:rPr lang="en-US" sz="2000" dirty="0" smtClean="0"/>
              <a:t>(1857) </a:t>
            </a:r>
          </a:p>
          <a:p>
            <a:pPr lvl="1"/>
            <a:r>
              <a:rPr lang="en-US" sz="2000" dirty="0" smtClean="0"/>
              <a:t>In 1868 the 14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amendment was ratified</a:t>
            </a:r>
          </a:p>
          <a:p>
            <a:pPr lvl="1"/>
            <a:r>
              <a:rPr lang="en-US" sz="2000" dirty="0" smtClean="0"/>
              <a:t>1924 Native Americans </a:t>
            </a:r>
          </a:p>
          <a:p>
            <a:pPr lvl="1"/>
            <a:r>
              <a:rPr lang="en-US" sz="2000" dirty="0" smtClean="0"/>
              <a:t>1940s Laws banning Asians overturned</a:t>
            </a:r>
          </a:p>
          <a:p>
            <a:pPr lvl="1"/>
            <a:r>
              <a:rPr lang="en-US" sz="2000" dirty="0" smtClean="0"/>
              <a:t>Immigration and Reform Act 1986</a:t>
            </a:r>
          </a:p>
          <a:p>
            <a:endParaRPr lang="en-US" sz="2400" dirty="0" smtClean="0"/>
          </a:p>
          <a:p>
            <a:pPr marL="27432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73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you get to be a US citizen?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527047"/>
            <a:ext cx="8503920" cy="4822493"/>
          </a:xfrm>
        </p:spPr>
        <p:txBody>
          <a:bodyPr>
            <a:normAutofit/>
          </a:bodyPr>
          <a:lstStyle/>
          <a:p>
            <a:r>
              <a:rPr lang="en-US" dirty="0" smtClean="0"/>
              <a:t>There are three ways to become a US citizen </a:t>
            </a:r>
          </a:p>
          <a:p>
            <a:pPr lvl="1"/>
            <a:r>
              <a:rPr lang="en-US" dirty="0" smtClean="0"/>
              <a:t>Native-born</a:t>
            </a:r>
          </a:p>
          <a:p>
            <a:pPr lvl="1"/>
            <a:r>
              <a:rPr lang="en-US" dirty="0" smtClean="0"/>
              <a:t>Parents are citizens </a:t>
            </a:r>
          </a:p>
          <a:p>
            <a:pPr lvl="1"/>
            <a:r>
              <a:rPr lang="en-US" b="1" dirty="0" smtClean="0"/>
              <a:t>Naturalization (2) </a:t>
            </a:r>
            <a:r>
              <a:rPr lang="en-US" dirty="0" smtClean="0"/>
              <a:t>– the legal process by which an alien may become a citizen </a:t>
            </a:r>
          </a:p>
        </p:txBody>
      </p:sp>
    </p:spTree>
    <p:extLst>
      <p:ext uri="{BB962C8B-B14F-4D97-AF65-F5344CB8AC3E}">
        <p14:creationId xmlns:p14="http://schemas.microsoft.com/office/powerpoint/2010/main" val="3491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2869</TotalTime>
  <Words>1159</Words>
  <Application>Microsoft Office PowerPoint</Application>
  <PresentationFormat>On-screen Show (4:3)</PresentationFormat>
  <Paragraphs>139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Who are we as Americans?</vt:lpstr>
      <vt:lpstr>Bellringer 3/21:</vt:lpstr>
      <vt:lpstr>Who are Americans?</vt:lpstr>
      <vt:lpstr>PowerPoint Presentation</vt:lpstr>
      <vt:lpstr>PowerPoint Presentation</vt:lpstr>
      <vt:lpstr>Who are Americans?</vt:lpstr>
      <vt:lpstr>American Citizens</vt:lpstr>
      <vt:lpstr>Citizenship</vt:lpstr>
      <vt:lpstr>How do you get to be a US citizen?</vt:lpstr>
      <vt:lpstr>Becoming a citizen: Native-born</vt:lpstr>
      <vt:lpstr>Becoming a citizen: Parents</vt:lpstr>
      <vt:lpstr>Becoming a citizen</vt:lpstr>
      <vt:lpstr>Becoming a citizen</vt:lpstr>
      <vt:lpstr>Oath</vt:lpstr>
      <vt:lpstr>Citizen or Not</vt:lpstr>
      <vt:lpstr> American People Today</vt:lpstr>
      <vt:lpstr>Rights</vt:lpstr>
      <vt:lpstr>Rights</vt:lpstr>
      <vt:lpstr>Duties of Citizenship</vt:lpstr>
      <vt:lpstr>Responsibilities </vt:lpstr>
      <vt:lpstr>PowerPoint Presentation</vt:lpstr>
      <vt:lpstr>Questions to Answer</vt:lpstr>
      <vt:lpstr>Dates for 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Citizenship</dc:title>
  <dc:creator>April Baxter</dc:creator>
  <cp:lastModifiedBy>Teacher</cp:lastModifiedBy>
  <cp:revision>162</cp:revision>
  <cp:lastPrinted>2015-10-12T14:11:01Z</cp:lastPrinted>
  <dcterms:created xsi:type="dcterms:W3CDTF">2013-08-24T21:53:39Z</dcterms:created>
  <dcterms:modified xsi:type="dcterms:W3CDTF">2017-03-21T16:55:33Z</dcterms:modified>
</cp:coreProperties>
</file>