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24"/>
  </p:handoutMasterIdLst>
  <p:sldIdLst>
    <p:sldId id="309" r:id="rId2"/>
    <p:sldId id="257" r:id="rId3"/>
    <p:sldId id="296" r:id="rId4"/>
    <p:sldId id="298" r:id="rId5"/>
    <p:sldId id="297" r:id="rId6"/>
    <p:sldId id="299" r:id="rId7"/>
    <p:sldId id="307" r:id="rId8"/>
    <p:sldId id="300" r:id="rId9"/>
    <p:sldId id="269" r:id="rId10"/>
    <p:sldId id="271" r:id="rId11"/>
    <p:sldId id="282" r:id="rId12"/>
    <p:sldId id="283" r:id="rId13"/>
    <p:sldId id="284" r:id="rId14"/>
    <p:sldId id="278" r:id="rId15"/>
    <p:sldId id="279" r:id="rId16"/>
    <p:sldId id="280" r:id="rId17"/>
    <p:sldId id="286" r:id="rId18"/>
    <p:sldId id="295" r:id="rId19"/>
    <p:sldId id="315" r:id="rId20"/>
    <p:sldId id="312" r:id="rId21"/>
    <p:sldId id="313" r:id="rId22"/>
    <p:sldId id="31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CBA96-6D3E-984D-AEF7-47ED73D5BA70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42A4D-3F17-EC42-9C09-0C50ABE5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28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5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8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3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5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2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4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0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0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5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1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FB7E-2641-8A48-B28F-7DEB4EA4367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FB7E-2641-8A48-B28F-7DEB4EA4367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449FB-B065-AC48-8CE0-FBF7CC4F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2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tbml6WIQP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hQWC7mjkTw" TargetMode="External"/><Relationship Id="rId2" Type="http://schemas.openxmlformats.org/officeDocument/2006/relationships/hyperlink" Target="https://www.youtube.com/watch?v=OD699t-j4A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X8aFpnWxPA" TargetMode="External"/><Relationship Id="rId2" Type="http://schemas.openxmlformats.org/officeDocument/2006/relationships/hyperlink" Target="http://www.youtube.com/watch?v=BZFRP67sX8o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ate.gov/pagelayout/committees/d_three_sections_with_teasers/committees_home.htm" TargetMode="External"/><Relationship Id="rId2" Type="http://schemas.openxmlformats.org/officeDocument/2006/relationships/hyperlink" Target="http://www.house.gov/committe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3/3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express powers? Provide one example. What are implied powers? Provide one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bill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 bill is a proposed law.</a:t>
            </a:r>
          </a:p>
          <a:p>
            <a:r>
              <a:rPr lang="en-US" dirty="0" smtClean="0"/>
              <a:t>Both the House and Senate must pass the bill. Then it can be signed by the president and become a law. </a:t>
            </a:r>
          </a:p>
          <a:p>
            <a:pPr lvl="1"/>
            <a:r>
              <a:rPr lang="en-US" dirty="0" smtClean="0"/>
              <a:t>A law is also known as an act.</a:t>
            </a:r>
          </a:p>
          <a:p>
            <a:pPr lvl="1"/>
            <a:r>
              <a:rPr lang="en-US" dirty="0" smtClean="0">
                <a:hlinkClick r:id="rId2"/>
              </a:rPr>
              <a:t>School House Rock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09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becomes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533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Ideas for bills </a:t>
            </a:r>
            <a:r>
              <a:rPr lang="en-US" dirty="0" smtClean="0"/>
              <a:t>come from anywhere</a:t>
            </a:r>
          </a:p>
          <a:p>
            <a:pPr lvl="1"/>
            <a:r>
              <a:rPr lang="en-US" dirty="0" smtClean="0"/>
              <a:t>US </a:t>
            </a:r>
            <a:r>
              <a:rPr lang="en-US" dirty="0"/>
              <a:t>citizens</a:t>
            </a:r>
          </a:p>
          <a:p>
            <a:pPr lvl="1"/>
            <a:r>
              <a:rPr lang="en-US" dirty="0" smtClean="0"/>
              <a:t>Congress</a:t>
            </a:r>
            <a:endParaRPr lang="en-US" dirty="0"/>
          </a:p>
          <a:p>
            <a:pPr lvl="1"/>
            <a:r>
              <a:rPr lang="en-US" dirty="0"/>
              <a:t>the president. </a:t>
            </a:r>
          </a:p>
          <a:p>
            <a:r>
              <a:rPr lang="en-US" dirty="0" smtClean="0"/>
              <a:t>A bill will be drafted</a:t>
            </a:r>
          </a:p>
          <a:p>
            <a:pPr lvl="1"/>
            <a:r>
              <a:rPr lang="en-US" dirty="0" smtClean="0"/>
              <a:t>Congress, executive </a:t>
            </a:r>
            <a:r>
              <a:rPr lang="en-US" dirty="0"/>
              <a:t>b</a:t>
            </a:r>
            <a:r>
              <a:rPr lang="en-US" dirty="0" smtClean="0"/>
              <a:t>ranch, or outside groups </a:t>
            </a:r>
          </a:p>
          <a:p>
            <a:r>
              <a:rPr lang="en-US" dirty="0"/>
              <a:t>B</a:t>
            </a:r>
            <a:r>
              <a:rPr lang="en-US" dirty="0" smtClean="0"/>
              <a:t>ill will introduced in either the House or Senate (except which type?)</a:t>
            </a:r>
          </a:p>
          <a:p>
            <a:pPr lvl="1"/>
            <a:r>
              <a:rPr lang="en-US" dirty="0"/>
              <a:t>When the bill is introduced, it is assigned letters and a </a:t>
            </a:r>
            <a:r>
              <a:rPr lang="en-US" dirty="0" smtClean="0"/>
              <a:t>number (H.R</a:t>
            </a:r>
            <a:r>
              <a:rPr lang="en-US" dirty="0"/>
              <a:t>. </a:t>
            </a:r>
            <a:r>
              <a:rPr lang="en-US" dirty="0" smtClean="0"/>
              <a:t>= House;  </a:t>
            </a:r>
            <a:r>
              <a:rPr lang="en-US" dirty="0"/>
              <a:t>S. </a:t>
            </a:r>
            <a:r>
              <a:rPr lang="en-US" dirty="0" smtClean="0"/>
              <a:t>= Senate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49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en-US" dirty="0" smtClean="0"/>
              <a:t>Bill becomes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6540"/>
            <a:ext cx="8229600" cy="4830351"/>
          </a:xfrm>
        </p:spPr>
        <p:txBody>
          <a:bodyPr>
            <a:normAutofit/>
          </a:bodyPr>
          <a:lstStyle/>
          <a:p>
            <a:r>
              <a:rPr lang="en-US" dirty="0" smtClean="0"/>
              <a:t>After introduced bill referred to committee according to subject matter.</a:t>
            </a:r>
          </a:p>
          <a:p>
            <a:pPr lvl="1"/>
            <a:r>
              <a:rPr lang="en-US" dirty="0" smtClean="0"/>
              <a:t>Will hold public hearings</a:t>
            </a:r>
          </a:p>
          <a:p>
            <a:pPr lvl="1"/>
            <a:r>
              <a:rPr lang="en-US" dirty="0" smtClean="0">
                <a:hlinkClick r:id="rId2"/>
              </a:rPr>
              <a:t>Ashton Kutcher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SNAP</a:t>
            </a:r>
            <a:endParaRPr lang="en-US" dirty="0" smtClean="0"/>
          </a:p>
          <a:p>
            <a:pPr lvl="1"/>
            <a:r>
              <a:rPr lang="en-US" dirty="0" smtClean="0"/>
              <a:t>Will “mark up” the bill</a:t>
            </a:r>
          </a:p>
          <a:p>
            <a:r>
              <a:rPr lang="en-US" dirty="0" smtClean="0"/>
              <a:t>If </a:t>
            </a:r>
            <a:r>
              <a:rPr lang="en-US" dirty="0"/>
              <a:t>a committee </a:t>
            </a:r>
            <a:r>
              <a:rPr lang="en-US" dirty="0" smtClean="0"/>
              <a:t>reports favorably on </a:t>
            </a:r>
            <a:r>
              <a:rPr lang="en-US" dirty="0"/>
              <a:t>a </a:t>
            </a:r>
            <a:r>
              <a:rPr lang="en-US" dirty="0" smtClean="0"/>
              <a:t>bill, </a:t>
            </a:r>
            <a:r>
              <a:rPr lang="en-US" dirty="0"/>
              <a:t>it </a:t>
            </a:r>
            <a:r>
              <a:rPr lang="en-US" dirty="0" smtClean="0"/>
              <a:t>is calendared for debate </a:t>
            </a:r>
            <a:r>
              <a:rPr lang="en-US" dirty="0"/>
              <a:t>and vote in the full chamber.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acts on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5556"/>
            <a:ext cx="8229600" cy="4862954"/>
          </a:xfrm>
        </p:spPr>
        <p:txBody>
          <a:bodyPr>
            <a:normAutofit/>
          </a:bodyPr>
          <a:lstStyle/>
          <a:p>
            <a:r>
              <a:rPr lang="en-US" dirty="0" smtClean="0"/>
              <a:t>After standing committee </a:t>
            </a:r>
          </a:p>
          <a:p>
            <a:pPr lvl="1"/>
            <a:r>
              <a:rPr lang="en-US" dirty="0" smtClean="0"/>
              <a:t>Rules Committee to adopt the rules</a:t>
            </a:r>
            <a:r>
              <a:rPr lang="en-US" b="1" dirty="0" smtClean="0"/>
              <a:t> </a:t>
            </a:r>
            <a:r>
              <a:rPr lang="en-US" dirty="0" smtClean="0"/>
              <a:t>for debate.</a:t>
            </a:r>
          </a:p>
          <a:p>
            <a:pPr lvl="2"/>
            <a:r>
              <a:rPr lang="en-US" dirty="0" smtClean="0"/>
              <a:t>The House debates </a:t>
            </a:r>
            <a:r>
              <a:rPr lang="en-US" dirty="0"/>
              <a:t>and amends the </a:t>
            </a:r>
            <a:r>
              <a:rPr lang="en-US" dirty="0" smtClean="0"/>
              <a:t>bill.</a:t>
            </a:r>
          </a:p>
          <a:p>
            <a:pPr lvl="3"/>
            <a:r>
              <a:rPr lang="en-US" dirty="0" smtClean="0"/>
              <a:t>The bill is then voted on.</a:t>
            </a:r>
          </a:p>
          <a:p>
            <a:pPr lvl="4"/>
            <a:r>
              <a:rPr lang="en-US" dirty="0" smtClean="0"/>
              <a:t>If the bill passes it goes to the Senate/president</a:t>
            </a:r>
          </a:p>
          <a:p>
            <a:r>
              <a:rPr lang="en-US" dirty="0" smtClean="0"/>
              <a:t>A quorum is needed to conduct business.</a:t>
            </a:r>
          </a:p>
          <a:p>
            <a:pPr lvl="1"/>
            <a:r>
              <a:rPr lang="en-US" dirty="0" smtClean="0"/>
              <a:t>A quorum call is a vote to make sure there are enough members present.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Senate acts on the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7843"/>
            <a:ext cx="8229600" cy="52514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After standing committee </a:t>
            </a:r>
          </a:p>
          <a:p>
            <a:pPr lvl="1"/>
            <a:r>
              <a:rPr lang="en-US" dirty="0" smtClean="0"/>
              <a:t>Senate debates and amend the bill</a:t>
            </a:r>
          </a:p>
          <a:p>
            <a:pPr lvl="2"/>
            <a:r>
              <a:rPr lang="en-US" dirty="0" smtClean="0"/>
              <a:t>The bill </a:t>
            </a:r>
            <a:r>
              <a:rPr lang="en-US" dirty="0"/>
              <a:t>is then voted </a:t>
            </a:r>
            <a:r>
              <a:rPr lang="en-US" dirty="0" smtClean="0"/>
              <a:t>on.</a:t>
            </a:r>
          </a:p>
          <a:p>
            <a:pPr lvl="3"/>
            <a:r>
              <a:rPr lang="en-US" dirty="0" smtClean="0"/>
              <a:t>If </a:t>
            </a:r>
            <a:r>
              <a:rPr lang="en-US" dirty="0"/>
              <a:t>the bill passes it goes to the </a:t>
            </a:r>
            <a:r>
              <a:rPr lang="en-US" dirty="0" smtClean="0"/>
              <a:t>House/president</a:t>
            </a:r>
          </a:p>
          <a:p>
            <a:r>
              <a:rPr lang="en-US" dirty="0" smtClean="0"/>
              <a:t>Debate in the Senate is unlimited </a:t>
            </a:r>
          </a:p>
          <a:p>
            <a:pPr lvl="1"/>
            <a:r>
              <a:rPr lang="en-US" b="1" dirty="0" smtClean="0"/>
              <a:t>Filibuster (14)</a:t>
            </a:r>
            <a:r>
              <a:rPr lang="en-US" dirty="0" smtClean="0"/>
              <a:t>: extended </a:t>
            </a:r>
            <a:r>
              <a:rPr lang="en-US" dirty="0"/>
              <a:t>debate or other procedures used to prevent a vote on a bill in the </a:t>
            </a:r>
            <a:r>
              <a:rPr lang="en-US" dirty="0" smtClean="0"/>
              <a:t>Senate</a:t>
            </a:r>
          </a:p>
          <a:p>
            <a:pPr lvl="1"/>
            <a:r>
              <a:rPr lang="en-US" b="1" dirty="0" smtClean="0"/>
              <a:t>Cloture (15)</a:t>
            </a:r>
            <a:r>
              <a:rPr lang="en-US" dirty="0" smtClean="0"/>
              <a:t>: </a:t>
            </a:r>
            <a:r>
              <a:rPr lang="en-US" dirty="0"/>
              <a:t>A vote taken in the Senate to stop unlimited debate on a </a:t>
            </a:r>
            <a:r>
              <a:rPr lang="en-US" dirty="0" smtClean="0"/>
              <a:t>bill</a:t>
            </a:r>
            <a:endParaRPr lang="en-US" dirty="0"/>
          </a:p>
          <a:p>
            <a:pPr lvl="2"/>
            <a:r>
              <a:rPr lang="en-US" dirty="0" smtClean="0"/>
              <a:t>Cloture can be invoked if 3/5 of the full </a:t>
            </a:r>
            <a:r>
              <a:rPr lang="en-US" dirty="0"/>
              <a:t>S</a:t>
            </a:r>
            <a:r>
              <a:rPr lang="en-US" dirty="0" smtClean="0"/>
              <a:t>enate voting in favor.</a:t>
            </a:r>
          </a:p>
          <a:p>
            <a:r>
              <a:rPr lang="en-US" dirty="0" smtClean="0"/>
              <a:t>A quorum is needed to conduct business.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6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Conference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31327"/>
          </a:xfrm>
        </p:spPr>
        <p:txBody>
          <a:bodyPr>
            <a:normAutofit/>
          </a:bodyPr>
          <a:lstStyle/>
          <a:p>
            <a:r>
              <a:rPr lang="en-US" dirty="0" smtClean="0"/>
              <a:t>If House and the Senate pass an identical bill, it is sent to the president.</a:t>
            </a:r>
          </a:p>
          <a:p>
            <a:r>
              <a:rPr lang="en-US" dirty="0" smtClean="0"/>
              <a:t>If they pass different versions the bill is sent to a conference committee</a:t>
            </a:r>
          </a:p>
          <a:p>
            <a:pPr lvl="1"/>
            <a:r>
              <a:rPr lang="en-US" b="1" dirty="0" smtClean="0"/>
              <a:t>Conference committee (16): </a:t>
            </a:r>
            <a:r>
              <a:rPr lang="en-US" dirty="0" smtClean="0"/>
              <a:t>a committee of Congress appointed by the House and Senate to resolve disagreements on a particular bill. </a:t>
            </a:r>
          </a:p>
          <a:p>
            <a:r>
              <a:rPr lang="en-US" dirty="0" smtClean="0"/>
              <a:t>The compromise bill is sent back to both chambers to approve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2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President acts on the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680"/>
            <a:ext cx="8229600" cy="56083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president may take one of 3 possible actions:</a:t>
            </a:r>
          </a:p>
          <a:p>
            <a:pPr lvl="1"/>
            <a:r>
              <a:rPr lang="en-US" dirty="0" smtClean="0"/>
              <a:t>Sign the bill and declare it to become law</a:t>
            </a:r>
          </a:p>
          <a:p>
            <a:pPr lvl="1"/>
            <a:r>
              <a:rPr lang="en-US" dirty="0" smtClean="0"/>
              <a:t>Veto the bill and send it back to Congress with the reasons for rejection</a:t>
            </a:r>
          </a:p>
          <a:p>
            <a:pPr lvl="1"/>
            <a:r>
              <a:rPr lang="en-US" dirty="0" smtClean="0"/>
              <a:t>Keep the bill for 10 days without signing it.</a:t>
            </a:r>
          </a:p>
          <a:p>
            <a:pPr lvl="2"/>
            <a:r>
              <a:rPr lang="en-US" dirty="0" smtClean="0"/>
              <a:t>If Congress is in session the bill becomes a law.</a:t>
            </a:r>
          </a:p>
          <a:p>
            <a:pPr lvl="2"/>
            <a:r>
              <a:rPr lang="en-US" dirty="0" smtClean="0"/>
              <a:t>If Congress is not in session the bill does not become a law</a:t>
            </a:r>
          </a:p>
          <a:p>
            <a:pPr lvl="3"/>
            <a:r>
              <a:rPr lang="en-US" b="1" dirty="0" smtClean="0"/>
              <a:t>Pocket veto (17)</a:t>
            </a:r>
            <a:r>
              <a:rPr lang="en-US" dirty="0" smtClean="0"/>
              <a:t>: veto where Congress adjourns within 10 days of submitting a bill to the president who lets it die by neither signing nor vetoing it.</a:t>
            </a:r>
            <a:endParaRPr lang="en-US" dirty="0"/>
          </a:p>
          <a:p>
            <a:pPr lvl="0">
              <a:buClr>
                <a:srgbClr val="93A299"/>
              </a:buClr>
            </a:pPr>
            <a:r>
              <a:rPr lang="en-US" dirty="0"/>
              <a:t>Congress </a:t>
            </a:r>
            <a:r>
              <a:rPr lang="en-US" dirty="0" smtClean="0"/>
              <a:t>can override a veto with 2/3 vote.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3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</a:t>
            </a:r>
            <a:r>
              <a:rPr lang="en-US" dirty="0"/>
              <a:t>much debate, HR2245, a multi-billion tax package, passes the House.</a:t>
            </a:r>
          </a:p>
          <a:p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dirty="0"/>
              <a:t>House and Senate have passed two different versions of a bill on Medicare.</a:t>
            </a:r>
          </a:p>
          <a:p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dirty="0"/>
              <a:t>House Agriculture Committee decides to consider HR6532, a bill on stem cell </a:t>
            </a:r>
            <a:r>
              <a:rPr lang="en-US" dirty="0" smtClean="0"/>
              <a:t>research and reports on it favorably.</a:t>
            </a:r>
            <a:endParaRPr lang="en-US" dirty="0"/>
          </a:p>
          <a:p>
            <a:pPr lvl="0"/>
            <a:r>
              <a:rPr lang="en-US" dirty="0" smtClean="0"/>
              <a:t>A </a:t>
            </a:r>
            <a:r>
              <a:rPr lang="en-US" dirty="0"/>
              <a:t>compromise bill on the National Park System has passed both houses.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590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With your group you are going to create a flowchart for how a bill becomes a law.</a:t>
            </a:r>
          </a:p>
          <a:p>
            <a:r>
              <a:rPr lang="en-US" dirty="0" smtClean="0"/>
              <a:t>You must include the following terms:</a:t>
            </a:r>
          </a:p>
          <a:p>
            <a:pPr lvl="1"/>
            <a:r>
              <a:rPr lang="en-US" dirty="0" smtClean="0"/>
              <a:t>Committee</a:t>
            </a:r>
          </a:p>
          <a:p>
            <a:pPr lvl="1"/>
            <a:r>
              <a:rPr lang="en-US" smtClean="0"/>
              <a:t>Conference </a:t>
            </a:r>
            <a:r>
              <a:rPr lang="en-US" dirty="0" smtClean="0"/>
              <a:t>committee</a:t>
            </a:r>
          </a:p>
          <a:p>
            <a:pPr lvl="1"/>
            <a:r>
              <a:rPr lang="en-US" dirty="0" smtClean="0"/>
              <a:t>Quorum  </a:t>
            </a:r>
          </a:p>
          <a:p>
            <a:pPr lvl="1"/>
            <a:r>
              <a:rPr lang="en-US" dirty="0" smtClean="0"/>
              <a:t>Rules committee</a:t>
            </a:r>
          </a:p>
          <a:p>
            <a:pPr lvl="1"/>
            <a:r>
              <a:rPr lang="en-US" dirty="0" smtClean="0"/>
              <a:t>Filibuster </a:t>
            </a:r>
          </a:p>
          <a:p>
            <a:pPr lvl="1"/>
            <a:r>
              <a:rPr lang="en-US" dirty="0" smtClean="0"/>
              <a:t>Cloture </a:t>
            </a:r>
          </a:p>
          <a:p>
            <a:pPr lvl="1"/>
            <a:r>
              <a:rPr lang="en-US" dirty="0" smtClean="0"/>
              <a:t>Veto</a:t>
            </a:r>
          </a:p>
          <a:p>
            <a:pPr lvl="1"/>
            <a:r>
              <a:rPr lang="en-US" dirty="0" smtClean="0"/>
              <a:t>Pocket veto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www.youtube.com/watch?v=BZFRP67sX8o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www.youtube.com/watch?v=HX8aFpnWxPA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0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smtClean="0"/>
              <a:t> 3/6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flow chart of the lawmaking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simulation</a:t>
            </a:r>
            <a:endParaRPr lang="en-US" dirty="0"/>
          </a:p>
        </p:txBody>
      </p:sp>
      <p:pic>
        <p:nvPicPr>
          <p:cNvPr id="9" name="Content Placeholder 8" descr="Screen Shot 2015-02-21 at 7.32.1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193"/>
            <a:ext cx="8229600" cy="4069976"/>
          </a:xfrm>
        </p:spPr>
      </p:pic>
    </p:spTree>
    <p:extLst>
      <p:ext uri="{BB962C8B-B14F-4D97-AF65-F5344CB8AC3E}">
        <p14:creationId xmlns:p14="http://schemas.microsoft.com/office/powerpoint/2010/main" val="236509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simulation</a:t>
            </a:r>
            <a:endParaRPr lang="en-US" dirty="0"/>
          </a:p>
        </p:txBody>
      </p:sp>
      <p:pic>
        <p:nvPicPr>
          <p:cNvPr id="7" name="Content Placeholder 6" descr="Screen Shot 2015-02-21 at 7.32.3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25979"/>
            <a:ext cx="8229600" cy="2674405"/>
          </a:xfrm>
        </p:spPr>
      </p:pic>
    </p:spTree>
    <p:extLst>
      <p:ext uri="{BB962C8B-B14F-4D97-AF65-F5344CB8AC3E}">
        <p14:creationId xmlns:p14="http://schemas.microsoft.com/office/powerpoint/2010/main" val="184137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simulation</a:t>
            </a:r>
            <a:endParaRPr lang="en-US" dirty="0"/>
          </a:p>
        </p:txBody>
      </p:sp>
      <p:pic>
        <p:nvPicPr>
          <p:cNvPr id="5" name="Content Placeholder 4" descr="Screen Shot 2015-02-21 at 7.35.4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5" b="1665"/>
          <a:stretch>
            <a:fillRect/>
          </a:stretch>
        </p:blipFill>
        <p:spPr>
          <a:xfrm>
            <a:off x="457200" y="1752600"/>
            <a:ext cx="8229600" cy="3292760"/>
          </a:xfrm>
        </p:spPr>
      </p:pic>
      <p:pic>
        <p:nvPicPr>
          <p:cNvPr id="6" name="Picture 5" descr="Screen Shot 2015-02-21 at 7.35.4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27" y="5058704"/>
            <a:ext cx="8260673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6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Constitution has only three rules about organization.</a:t>
            </a:r>
          </a:p>
          <a:p>
            <a:pPr lvl="1"/>
            <a:r>
              <a:rPr lang="en-US" dirty="0" smtClean="0"/>
              <a:t>House of Representatives to select a presiding officer and other officers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ice president is the president of the Senate</a:t>
            </a:r>
          </a:p>
          <a:p>
            <a:pPr lvl="1"/>
            <a:r>
              <a:rPr lang="en-US" dirty="0" smtClean="0"/>
              <a:t>Selection of Senator to preside in the vice president’s absence. </a:t>
            </a:r>
          </a:p>
        </p:txBody>
      </p:sp>
    </p:spTree>
    <p:extLst>
      <p:ext uri="{BB962C8B-B14F-4D97-AF65-F5344CB8AC3E}">
        <p14:creationId xmlns:p14="http://schemas.microsoft.com/office/powerpoint/2010/main" val="171440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the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Speaker of the House(12)</a:t>
            </a:r>
            <a:r>
              <a:rPr lang="en-US" dirty="0" smtClean="0"/>
              <a:t>: Presides over the House when it is in session; most powerful member in House</a:t>
            </a:r>
          </a:p>
          <a:p>
            <a:pPr lvl="1"/>
            <a:r>
              <a:rPr lang="en-US" dirty="0" smtClean="0"/>
              <a:t>Senior majority member</a:t>
            </a:r>
          </a:p>
          <a:p>
            <a:r>
              <a:rPr lang="en-US" dirty="0" smtClean="0"/>
              <a:t>Powerful position </a:t>
            </a:r>
          </a:p>
          <a:p>
            <a:pPr lvl="1"/>
            <a:r>
              <a:rPr lang="en-US" dirty="0" smtClean="0"/>
              <a:t>Determines when bills will be debated and voted on and committee assignments</a:t>
            </a:r>
          </a:p>
        </p:txBody>
      </p:sp>
    </p:spTree>
    <p:extLst>
      <p:ext uri="{BB962C8B-B14F-4D97-AF65-F5344CB8AC3E}">
        <p14:creationId xmlns:p14="http://schemas.microsoft.com/office/powerpoint/2010/main" val="25247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Organization: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Vice president is president of Senate but only votes if a there is a tie.</a:t>
            </a:r>
            <a:endParaRPr lang="en-US" dirty="0"/>
          </a:p>
          <a:p>
            <a:r>
              <a:rPr lang="en-US" dirty="0" smtClean="0"/>
              <a:t>Majority party elects a president pro tempore.</a:t>
            </a:r>
          </a:p>
        </p:txBody>
      </p:sp>
    </p:spTree>
    <p:extLst>
      <p:ext uri="{BB962C8B-B14F-4D97-AF65-F5344CB8AC3E}">
        <p14:creationId xmlns:p14="http://schemas.microsoft.com/office/powerpoint/2010/main" val="21699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House and Senate have floor leaders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ajority and minority</a:t>
            </a:r>
          </a:p>
          <a:p>
            <a:r>
              <a:rPr lang="en-US" dirty="0" smtClean="0"/>
              <a:t>Assisted by the party whips.</a:t>
            </a:r>
          </a:p>
          <a:p>
            <a:pPr lvl="1"/>
            <a:r>
              <a:rPr lang="en-US" b="1" dirty="0" smtClean="0"/>
              <a:t>Whip(13)</a:t>
            </a:r>
            <a:r>
              <a:rPr lang="en-US" dirty="0" smtClean="0"/>
              <a:t>: an official in a political party whose job it is to count </a:t>
            </a:r>
            <a:r>
              <a:rPr lang="en-US" dirty="0"/>
              <a:t>votes, encourage party loyalty, and ensure party’s members are present for </a:t>
            </a:r>
            <a:r>
              <a:rPr lang="en-US" dirty="0" smtClean="0"/>
              <a:t>votes</a:t>
            </a:r>
          </a:p>
          <a:p>
            <a:r>
              <a:rPr lang="en-US" dirty="0" smtClean="0"/>
              <a:t>Chosen by parties in closed door caucuses. </a:t>
            </a:r>
          </a:p>
        </p:txBody>
      </p:sp>
    </p:spTree>
    <p:extLst>
      <p:ext uri="{BB962C8B-B14F-4D97-AF65-F5344CB8AC3E}">
        <p14:creationId xmlns:p14="http://schemas.microsoft.com/office/powerpoint/2010/main" val="12086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Organization of the House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00200"/>
            <a:ext cx="4572000" cy="4525963"/>
          </a:xfrm>
        </p:spPr>
      </p:pic>
    </p:spTree>
    <p:extLst>
      <p:ext uri="{BB962C8B-B14F-4D97-AF65-F5344CB8AC3E}">
        <p14:creationId xmlns:p14="http://schemas.microsoft.com/office/powerpoint/2010/main" val="25842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Members are assigned to committees.</a:t>
            </a:r>
          </a:p>
          <a:p>
            <a:pPr lvl="1"/>
            <a:r>
              <a:rPr lang="en-US" dirty="0" smtClean="0"/>
              <a:t>Chairperson heads committee</a:t>
            </a:r>
          </a:p>
          <a:p>
            <a:pPr lvl="1"/>
            <a:r>
              <a:rPr lang="en-US" dirty="0" smtClean="0"/>
              <a:t>Biggest factor for assignments is seniority. </a:t>
            </a:r>
          </a:p>
          <a:p>
            <a:r>
              <a:rPr lang="en-US" dirty="0" smtClean="0"/>
              <a:t>There are different types of committees.</a:t>
            </a:r>
          </a:p>
          <a:p>
            <a:r>
              <a:rPr lang="en-US" dirty="0" smtClean="0">
                <a:hlinkClick r:id="rId2"/>
              </a:rPr>
              <a:t>House Committees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Senate Committees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16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Lawmaking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9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795</Words>
  <Application>Microsoft Office PowerPoint</Application>
  <PresentationFormat>On-screen Show (4:3)</PresentationFormat>
  <Paragraphs>109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Bellringer 3/3</vt:lpstr>
      <vt:lpstr>Leadership</vt:lpstr>
      <vt:lpstr>Organization of congress</vt:lpstr>
      <vt:lpstr>Organization of the house</vt:lpstr>
      <vt:lpstr>Organization: Senate</vt:lpstr>
      <vt:lpstr>Organization </vt:lpstr>
      <vt:lpstr> Organization of the House</vt:lpstr>
      <vt:lpstr>Organization</vt:lpstr>
      <vt:lpstr>Lawmaking</vt:lpstr>
      <vt:lpstr>How a bill begins</vt:lpstr>
      <vt:lpstr>Bill becomes law</vt:lpstr>
      <vt:lpstr>Bill becomes law</vt:lpstr>
      <vt:lpstr>House acts on bill</vt:lpstr>
      <vt:lpstr>The Senate acts on the bill</vt:lpstr>
      <vt:lpstr>Conference committee</vt:lpstr>
      <vt:lpstr>The President acts on the bill</vt:lpstr>
      <vt:lpstr>What comes next?</vt:lpstr>
      <vt:lpstr>Group activity</vt:lpstr>
      <vt:lpstr>Bellringer 3/6</vt:lpstr>
      <vt:lpstr>Committee simulation</vt:lpstr>
      <vt:lpstr>Committee simulation</vt:lpstr>
      <vt:lpstr>Committee simulation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Baxter</dc:creator>
  <cp:lastModifiedBy>Teacher</cp:lastModifiedBy>
  <cp:revision>110</cp:revision>
  <cp:lastPrinted>2014-02-25T02:29:48Z</cp:lastPrinted>
  <dcterms:created xsi:type="dcterms:W3CDTF">2014-02-24T22:58:05Z</dcterms:created>
  <dcterms:modified xsi:type="dcterms:W3CDTF">2017-03-06T13:55:13Z</dcterms:modified>
</cp:coreProperties>
</file>