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7" r:id="rId3"/>
    <p:sldId id="360" r:id="rId4"/>
    <p:sldId id="257" r:id="rId5"/>
    <p:sldId id="258" r:id="rId6"/>
    <p:sldId id="299" r:id="rId7"/>
    <p:sldId id="262" r:id="rId8"/>
    <p:sldId id="303" r:id="rId9"/>
    <p:sldId id="267" r:id="rId10"/>
    <p:sldId id="263" r:id="rId11"/>
    <p:sldId id="389" r:id="rId12"/>
    <p:sldId id="376" r:id="rId13"/>
    <p:sldId id="368" r:id="rId14"/>
    <p:sldId id="369" r:id="rId15"/>
    <p:sldId id="370" r:id="rId16"/>
    <p:sldId id="382" r:id="rId17"/>
    <p:sldId id="379" r:id="rId18"/>
    <p:sldId id="372" r:id="rId19"/>
    <p:sldId id="373" r:id="rId20"/>
    <p:sldId id="384" r:id="rId21"/>
    <p:sldId id="385" r:id="rId22"/>
    <p:sldId id="387" r:id="rId23"/>
    <p:sldId id="388" r:id="rId24"/>
    <p:sldId id="386" r:id="rId25"/>
    <p:sldId id="377" r:id="rId26"/>
    <p:sldId id="359" r:id="rId27"/>
    <p:sldId id="276" r:id="rId28"/>
    <p:sldId id="278" r:id="rId29"/>
    <p:sldId id="314" r:id="rId30"/>
    <p:sldId id="313" r:id="rId31"/>
    <p:sldId id="279" r:id="rId32"/>
    <p:sldId id="280" r:id="rId33"/>
    <p:sldId id="281" r:id="rId34"/>
    <p:sldId id="345" r:id="rId35"/>
    <p:sldId id="282" r:id="rId36"/>
    <p:sldId id="344" r:id="rId37"/>
    <p:sldId id="316" r:id="rId38"/>
    <p:sldId id="285" r:id="rId39"/>
    <p:sldId id="380" r:id="rId40"/>
    <p:sldId id="3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7" autoAdjust="0"/>
    <p:restoredTop sz="94718" autoAdjust="0"/>
  </p:normalViewPr>
  <p:slideViewPr>
    <p:cSldViewPr>
      <p:cViewPr varScale="1">
        <p:scale>
          <a:sx n="65" d="100"/>
          <a:sy n="65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6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9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3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4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8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6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17608-849C-4EEF-BF6B-13B884579CB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6FBDC-2642-4A90-B89E-778BB2AF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UCnb5_HZc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nhFm5QVVT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9defOwVWS8&amp;list=PL8dPuuaLjXtOfse2ncvffeelTrqvhrz8H&amp;index=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terms?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1995 in the case of </a:t>
            </a:r>
            <a:r>
              <a:rPr lang="en-US" i="1" dirty="0" smtClean="0"/>
              <a:t>U.S. Term Limits, Inc. v. </a:t>
            </a:r>
            <a:r>
              <a:rPr lang="en-US" i="1" dirty="0" err="1" smtClean="0"/>
              <a:t>Thorton</a:t>
            </a:r>
            <a:r>
              <a:rPr lang="en-US" dirty="0" smtClean="0"/>
              <a:t>, the Supreme Court held</a:t>
            </a:r>
          </a:p>
          <a:p>
            <a:r>
              <a:rPr lang="en-US" dirty="0" smtClean="0"/>
              <a:t>“ State-imposed restrictions…violate a third idea central to this basic principle: that the right to choose representatives belong not to the States, but to the people…The Congress of the United States, therefore, is not a confederation of nations in which separate sovereigns are represented by appointed delegates, but is instead a body composed of representatives of the people.” – Justice Stevens </a:t>
            </a:r>
          </a:p>
          <a:p>
            <a:r>
              <a:rPr lang="en-US" dirty="0" smtClean="0"/>
              <a:t>There are no term limits for members of Congress.</a:t>
            </a:r>
          </a:p>
        </p:txBody>
      </p:sp>
    </p:spTree>
    <p:extLst>
      <p:ext uri="{BB962C8B-B14F-4D97-AF65-F5344CB8AC3E}">
        <p14:creationId xmlns:p14="http://schemas.microsoft.com/office/powerpoint/2010/main" val="2232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Power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of Congress should</a:t>
            </a:r>
          </a:p>
          <a:p>
            <a:pPr lvl="1"/>
            <a:r>
              <a:rPr lang="en-US" dirty="0" smtClean="0"/>
              <a:t>Inform constituents about issues</a:t>
            </a:r>
          </a:p>
          <a:p>
            <a:pPr lvl="1"/>
            <a:r>
              <a:rPr lang="en-US" dirty="0" smtClean="0"/>
              <a:t>Correspond with constituents  </a:t>
            </a:r>
          </a:p>
          <a:p>
            <a:pPr lvl="1"/>
            <a:r>
              <a:rPr lang="en-US" dirty="0" smtClean="0"/>
              <a:t>Advocate local concerns </a:t>
            </a:r>
          </a:p>
          <a:p>
            <a:pPr lvl="1"/>
            <a:r>
              <a:rPr lang="en-US" dirty="0" smtClean="0"/>
              <a:t>Help constituents access government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decide how many representatives each state gets?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892311"/>
          </a:xfrm>
        </p:spPr>
        <p:txBody>
          <a:bodyPr>
            <a:normAutofit/>
          </a:bodyPr>
          <a:lstStyle/>
          <a:p>
            <a:r>
              <a:rPr lang="en-US" b="1" dirty="0" smtClean="0"/>
              <a:t>Apportionment (2)</a:t>
            </a:r>
            <a:r>
              <a:rPr lang="en-US" dirty="0" smtClean="0"/>
              <a:t> is the process by which legislative seats are distributed among units entitled to representation </a:t>
            </a:r>
          </a:p>
          <a:p>
            <a:pPr lvl="1"/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RUCnb5_HZc0</a:t>
            </a:r>
            <a:endParaRPr lang="en-US" dirty="0" smtClean="0"/>
          </a:p>
          <a:p>
            <a:r>
              <a:rPr lang="en-US" dirty="0" smtClean="0"/>
              <a:t>The Constitution requires that a census is taken every 10 years.</a:t>
            </a:r>
          </a:p>
          <a:p>
            <a:pPr lvl="1"/>
            <a:r>
              <a:rPr lang="en-US" dirty="0" smtClean="0"/>
              <a:t>Less people = lose representative s</a:t>
            </a:r>
          </a:p>
          <a:p>
            <a:pPr lvl="1"/>
            <a:r>
              <a:rPr lang="en-US" dirty="0" smtClean="0"/>
              <a:t>More people = gain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628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0_census_reapportionme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861" b="-14861"/>
          <a:stretch>
            <a:fillRect/>
          </a:stretch>
        </p:blipFill>
        <p:spPr>
          <a:xfrm>
            <a:off x="457200" y="381000"/>
            <a:ext cx="8229600" cy="6019800"/>
          </a:xfrm>
        </p:spPr>
      </p:pic>
    </p:spTree>
    <p:extLst>
      <p:ext uri="{BB962C8B-B14F-4D97-AF65-F5344CB8AC3E}">
        <p14:creationId xmlns:p14="http://schemas.microsoft.com/office/powerpoint/2010/main" val="22062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Voters elect their representatives according to their Congressional district. </a:t>
            </a:r>
          </a:p>
          <a:p>
            <a:r>
              <a:rPr lang="en-US" dirty="0" smtClean="0"/>
              <a:t>Each state’s legislature takes their number of representatives and creates that many districts.</a:t>
            </a:r>
          </a:p>
          <a:p>
            <a:pPr lvl="1"/>
            <a:r>
              <a:rPr lang="en-US" dirty="0" smtClean="0"/>
              <a:t>Ex: NC has 13 representatives, NC has 13 districts.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Wesburry</a:t>
            </a:r>
            <a:r>
              <a:rPr lang="en-US" dirty="0" smtClean="0"/>
              <a:t> v. Sanders (1964)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Wesburry</a:t>
            </a:r>
            <a:r>
              <a:rPr lang="en-US" b="1" dirty="0" smtClean="0"/>
              <a:t> v. Sanders (3): </a:t>
            </a:r>
            <a:r>
              <a:rPr lang="en-US" dirty="0" smtClean="0"/>
              <a:t>Supreme </a:t>
            </a:r>
            <a:r>
              <a:rPr lang="en-US" dirty="0"/>
              <a:t>Court invalidated unequal congressional districts, saying that all legislative districts must contain about equal numbers of people. </a:t>
            </a:r>
            <a:endParaRPr lang="en-US" dirty="0" smtClean="0"/>
          </a:p>
          <a:p>
            <a:pPr lvl="1"/>
            <a:r>
              <a:rPr lang="en-US" dirty="0" err="1" smtClean="0"/>
              <a:t>Wesburry</a:t>
            </a:r>
            <a:r>
              <a:rPr lang="en-US" dirty="0" smtClean="0"/>
              <a:t> claimed that his vote was diluted because his district had more people.</a:t>
            </a:r>
            <a:endParaRPr lang="en-US" i="1" dirty="0" smtClean="0"/>
          </a:p>
          <a:p>
            <a:pPr lvl="1"/>
            <a:r>
              <a:rPr lang="en-US" dirty="0" smtClean="0"/>
              <a:t>Supreme Court decided the apportionment was a violation of the </a:t>
            </a:r>
            <a:r>
              <a:rPr lang="en-US" u="sng" dirty="0" smtClean="0"/>
              <a:t>Equal Protection clause </a:t>
            </a:r>
            <a:r>
              <a:rPr lang="en-US" dirty="0" smtClean="0"/>
              <a:t>by some votes counting more than others.</a:t>
            </a:r>
          </a:p>
          <a:p>
            <a:pPr lvl="2"/>
            <a:r>
              <a:rPr lang="en-US" dirty="0" smtClean="0"/>
              <a:t> “Helped establish One-person, one-vote” </a:t>
            </a:r>
            <a:r>
              <a:rPr lang="en-US" dirty="0" err="1" smtClean="0"/>
              <a:t>princpal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Required congressional districts be relatively equal in population</a:t>
            </a:r>
          </a:p>
        </p:txBody>
      </p:sp>
    </p:spTree>
    <p:extLst>
      <p:ext uri="{BB962C8B-B14F-4D97-AF65-F5344CB8AC3E}">
        <p14:creationId xmlns:p14="http://schemas.microsoft.com/office/powerpoint/2010/main" val="25093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“One person, one vote” principle did not prevent gerrymandering</a:t>
            </a:r>
          </a:p>
          <a:p>
            <a:pPr lvl="1"/>
            <a:r>
              <a:rPr lang="en-US" b="1" dirty="0" smtClean="0"/>
              <a:t>Gerrymandering (4) </a:t>
            </a:r>
            <a:r>
              <a:rPr lang="en-US" dirty="0" smtClean="0"/>
              <a:t>– practice of drawing district lines that favor a particular party, politician or group.</a:t>
            </a:r>
          </a:p>
          <a:p>
            <a:pPr lvl="1"/>
            <a:r>
              <a:rPr lang="en-US" dirty="0" smtClean="0">
                <a:hlinkClick r:id="rId2"/>
              </a:rPr>
              <a:t>Crash Course gerrymandering</a:t>
            </a:r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Congressional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5335"/>
          </a:xfrm>
        </p:spPr>
        <p:txBody>
          <a:bodyPr>
            <a:normAutofit/>
          </a:bodyPr>
          <a:lstStyle/>
          <a:p>
            <a:r>
              <a:rPr lang="en-US" dirty="0" smtClean="0"/>
              <a:t>NC’s 12</a:t>
            </a:r>
            <a:r>
              <a:rPr lang="en-US" baseline="30000" dirty="0" smtClean="0"/>
              <a:t>th</a:t>
            </a:r>
            <a:r>
              <a:rPr lang="en-US" dirty="0" smtClean="0"/>
              <a:t> Congressional District was considered to be an example of gerrymandering. </a:t>
            </a:r>
          </a:p>
          <a:p>
            <a:pPr lvl="1"/>
            <a:r>
              <a:rPr lang="en-US" dirty="0" smtClean="0"/>
              <a:t>Challenged as a violation of the Equal Protection Clause.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Reno v. Shaw</a:t>
            </a:r>
            <a:r>
              <a:rPr lang="en-US" dirty="0" smtClean="0"/>
              <a:t>, the Supreme Court held that districts can not be drawn strictly based upon race.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 v. Shaw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06880"/>
            <a:ext cx="6766560" cy="4511040"/>
          </a:xfrm>
        </p:spPr>
      </p:pic>
    </p:spTree>
    <p:extLst>
      <p:ext uri="{BB962C8B-B14F-4D97-AF65-F5344CB8AC3E}">
        <p14:creationId xmlns:p14="http://schemas.microsoft.com/office/powerpoint/2010/main" val="29310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3/1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our legislative branch structured?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NC’s Congressional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NC </a:t>
            </a:r>
            <a:r>
              <a:rPr lang="en-US" dirty="0"/>
              <a:t>redrew congressional districts after the 2010 election. </a:t>
            </a:r>
          </a:p>
          <a:p>
            <a:pPr lvl="1"/>
            <a:r>
              <a:rPr lang="en-US" dirty="0"/>
              <a:t>NC’s congressional maps were debated and revised. </a:t>
            </a:r>
          </a:p>
          <a:p>
            <a:r>
              <a:rPr lang="en-US" dirty="0"/>
              <a:t>The congressional maps were granted approval by the DOJ, but lawsuits were still filed over aspects of the plans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 District Court for the Middle District ruled District 1 and 12 constituted illegal racial gerrymanders in violation of the Voting Rights Act.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court </a:t>
            </a:r>
            <a:r>
              <a:rPr lang="en-US" dirty="0" smtClean="0"/>
              <a:t>held state placed </a:t>
            </a:r>
            <a:r>
              <a:rPr lang="en-US" dirty="0"/>
              <a:t>disproportionately large numbers of black voters in these two districts, thereby diluting the impact of their votes.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8229600" cy="4191000"/>
          </a:xfrm>
        </p:spPr>
      </p:pic>
    </p:spTree>
    <p:extLst>
      <p:ext uri="{BB962C8B-B14F-4D97-AF65-F5344CB8AC3E}">
        <p14:creationId xmlns:p14="http://schemas.microsoft.com/office/powerpoint/2010/main" val="6456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1008"/>
            <a:ext cx="8229600" cy="3129946"/>
          </a:xfrm>
        </p:spPr>
      </p:pic>
    </p:spTree>
    <p:extLst>
      <p:ext uri="{BB962C8B-B14F-4D97-AF65-F5344CB8AC3E}">
        <p14:creationId xmlns:p14="http://schemas.microsoft.com/office/powerpoint/2010/main" val="18764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NC’s Congressional Districts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December the Supreme Court heard oral arguments in the case of McCrory v. Harris to determine whether the original districts were constitutional.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18" y="762000"/>
            <a:ext cx="5364163" cy="5364163"/>
          </a:xfrm>
        </p:spPr>
      </p:pic>
    </p:spTree>
    <p:extLst>
      <p:ext uri="{BB962C8B-B14F-4D97-AF65-F5344CB8AC3E}">
        <p14:creationId xmlns:p14="http://schemas.microsoft.com/office/powerpoint/2010/main" val="38040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50081"/>
            <a:ext cx="7620000" cy="5435600"/>
          </a:xfrm>
        </p:spPr>
      </p:pic>
    </p:spTree>
    <p:extLst>
      <p:ext uri="{BB962C8B-B14F-4D97-AF65-F5344CB8AC3E}">
        <p14:creationId xmlns:p14="http://schemas.microsoft.com/office/powerpoint/2010/main" val="9427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3/2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gerrymandering and how does it impact Congress?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of the powers of Congress have been expressly granted, or delegated by the Constitution.</a:t>
            </a:r>
          </a:p>
          <a:p>
            <a:pPr lvl="1"/>
            <a:r>
              <a:rPr lang="en-US" b="1" dirty="0" smtClean="0"/>
              <a:t>Express powers (5)</a:t>
            </a:r>
            <a:r>
              <a:rPr lang="en-US" dirty="0" smtClean="0"/>
              <a:t>: Powers that Congress has that are specifically listed in the Constitution. </a:t>
            </a:r>
          </a:p>
          <a:p>
            <a:r>
              <a:rPr lang="en-US" dirty="0" smtClean="0"/>
              <a:t>Other powers are implied by the language of the Constitution. </a:t>
            </a:r>
          </a:p>
          <a:p>
            <a:pPr lvl="1"/>
            <a:r>
              <a:rPr lang="en-US" b="1" dirty="0" smtClean="0"/>
              <a:t>Implied powers (6)</a:t>
            </a:r>
            <a:r>
              <a:rPr lang="en-US" dirty="0" smtClean="0"/>
              <a:t>: Congressional powers found under the Necessary and Proper Clause; these powers are not specifically written in the Constitution.</a:t>
            </a:r>
          </a:p>
          <a:p>
            <a:pPr lvl="1"/>
            <a:r>
              <a:rPr lang="en-US" b="1" dirty="0"/>
              <a:t>Necessary and Proper Clause </a:t>
            </a:r>
            <a:r>
              <a:rPr lang="en-US" b="1" dirty="0" smtClean="0"/>
              <a:t>(7): </a:t>
            </a:r>
            <a:r>
              <a:rPr lang="en-US" dirty="0"/>
              <a:t>Clause of the Constitution that enables Congress to make the laws required for the exercise its other powers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17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5"/>
          <p:cNvPicPr preferRelativeResize="0">
            <a:picLocks noGrp="1"/>
          </p:cNvPicPr>
          <p:nvPr>
            <p:ph idx="1"/>
          </p:nvPr>
        </p:nvPicPr>
        <p:blipFill>
          <a:blip r:embed="rId2"/>
          <a:srcRect l="-11333" r="-11333"/>
          <a:stretch>
            <a:fillRect/>
          </a:stretch>
        </p:blipFill>
        <p:spPr>
          <a:xfrm>
            <a:off x="457200" y="381000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r>
              <a:rPr lang="en-US" dirty="0"/>
              <a:t> </a:t>
            </a:r>
            <a:r>
              <a:rPr lang="en-US" dirty="0" smtClean="0"/>
              <a:t>provides a term of Congress begins at noon on January 3 of every odd numbered year. </a:t>
            </a:r>
          </a:p>
          <a:p>
            <a:pPr lvl="1"/>
            <a:r>
              <a:rPr lang="en-US" dirty="0" smtClean="0"/>
              <a:t>Currently 115</a:t>
            </a:r>
            <a:r>
              <a:rPr lang="en-US" baseline="30000" dirty="0" smtClean="0"/>
              <a:t>th</a:t>
            </a:r>
            <a:r>
              <a:rPr lang="en-US" dirty="0" smtClean="0"/>
              <a:t> Congress.</a:t>
            </a:r>
          </a:p>
          <a:p>
            <a:r>
              <a:rPr lang="en-US" dirty="0" smtClean="0"/>
              <a:t>Each term of Congress is divided into two sessions, one for each year of the term. </a:t>
            </a:r>
          </a:p>
        </p:txBody>
      </p:sp>
    </p:spTree>
    <p:extLst>
      <p:ext uri="{BB962C8B-B14F-4D97-AF65-F5344CB8AC3E}">
        <p14:creationId xmlns:p14="http://schemas.microsoft.com/office/powerpoint/2010/main" val="26385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I, section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9103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…Power </a:t>
            </a:r>
            <a:r>
              <a:rPr lang="en-US" dirty="0"/>
              <a:t>To lay and collect Taxes, </a:t>
            </a:r>
            <a:r>
              <a:rPr lang="en-US" dirty="0" smtClean="0"/>
              <a:t>Duties…provide </a:t>
            </a:r>
            <a:r>
              <a:rPr lang="en-US" dirty="0"/>
              <a:t>for the common </a:t>
            </a:r>
            <a:r>
              <a:rPr lang="en-US" dirty="0" smtClean="0"/>
              <a:t>Defense </a:t>
            </a:r>
            <a:r>
              <a:rPr lang="en-US" dirty="0"/>
              <a:t>and general </a:t>
            </a:r>
            <a:r>
              <a:rPr lang="en-US" dirty="0" smtClean="0"/>
              <a:t>Welfare…</a:t>
            </a:r>
          </a:p>
          <a:p>
            <a:r>
              <a:rPr lang="en-US" dirty="0"/>
              <a:t>To borrow Money on the credit of the United </a:t>
            </a:r>
            <a:r>
              <a:rPr lang="en-US" dirty="0" smtClean="0"/>
              <a:t>States</a:t>
            </a:r>
          </a:p>
          <a:p>
            <a:r>
              <a:rPr lang="en-US" dirty="0"/>
              <a:t>To regulate Commerce with foreign Nations, and among the several </a:t>
            </a:r>
            <a:r>
              <a:rPr lang="en-US" dirty="0" smtClean="0"/>
              <a:t>States…</a:t>
            </a:r>
          </a:p>
          <a:p>
            <a:r>
              <a:rPr lang="en-US" dirty="0"/>
              <a:t>To establish an uniform Rule of </a:t>
            </a:r>
            <a:r>
              <a:rPr lang="en-US" dirty="0" smtClean="0"/>
              <a:t>Naturalization</a:t>
            </a:r>
          </a:p>
          <a:p>
            <a:r>
              <a:rPr lang="en-US" dirty="0"/>
              <a:t>To coin </a:t>
            </a:r>
            <a:r>
              <a:rPr lang="en-US" dirty="0" smtClean="0"/>
              <a:t>Money</a:t>
            </a:r>
          </a:p>
          <a:p>
            <a:r>
              <a:rPr lang="en-US" dirty="0"/>
              <a:t>To provide for the Punishment of counterfeiting the Securities and current </a:t>
            </a:r>
            <a:r>
              <a:rPr lang="en-US" dirty="0" smtClean="0"/>
              <a:t>Coin</a:t>
            </a:r>
          </a:p>
          <a:p>
            <a:r>
              <a:rPr lang="en-US" dirty="0"/>
              <a:t>To establish Post </a:t>
            </a:r>
            <a:r>
              <a:rPr lang="en-US" dirty="0" smtClean="0"/>
              <a:t>Offices</a:t>
            </a:r>
          </a:p>
          <a:p>
            <a:r>
              <a:rPr lang="en-US" dirty="0"/>
              <a:t>To promote the Progress of Science and useful </a:t>
            </a:r>
            <a:r>
              <a:rPr lang="en-US" dirty="0" smtClean="0"/>
              <a:t>Arts…exclusive right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Constitute </a:t>
            </a:r>
            <a:r>
              <a:rPr lang="en-US" dirty="0"/>
              <a:t>Tribunals inferior to the supreme </a:t>
            </a:r>
            <a:r>
              <a:rPr lang="en-US" dirty="0" smtClean="0"/>
              <a:t>Court</a:t>
            </a:r>
          </a:p>
          <a:p>
            <a:r>
              <a:rPr lang="en-US" dirty="0"/>
              <a:t>To define and punish Piracies and </a:t>
            </a:r>
            <a:r>
              <a:rPr lang="en-US" dirty="0" smtClean="0"/>
              <a:t>Felonies… </a:t>
            </a:r>
            <a:r>
              <a:rPr lang="en-US" dirty="0"/>
              <a:t>on the high </a:t>
            </a:r>
            <a:r>
              <a:rPr lang="en-US" dirty="0" smtClean="0"/>
              <a:t>Seas</a:t>
            </a:r>
          </a:p>
          <a:p>
            <a:r>
              <a:rPr lang="en-US" dirty="0"/>
              <a:t>To declare </a:t>
            </a:r>
            <a:r>
              <a:rPr lang="en-US" dirty="0" smtClean="0"/>
              <a:t>War</a:t>
            </a:r>
          </a:p>
          <a:p>
            <a:r>
              <a:rPr lang="en-US" dirty="0"/>
              <a:t>To raise and support </a:t>
            </a:r>
            <a:r>
              <a:rPr lang="en-US" dirty="0" smtClean="0"/>
              <a:t>Armies</a:t>
            </a:r>
          </a:p>
          <a:p>
            <a:r>
              <a:rPr lang="en-US" dirty="0"/>
              <a:t>To provide and maintain a </a:t>
            </a:r>
            <a:r>
              <a:rPr lang="en-US" dirty="0" smtClean="0"/>
              <a:t>Navy</a:t>
            </a:r>
          </a:p>
          <a:p>
            <a:r>
              <a:rPr lang="en-US" dirty="0"/>
              <a:t>To make Rules for the Government and Regulation of the land and naval Forces</a:t>
            </a:r>
            <a:endParaRPr lang="en-US" dirty="0" smtClean="0"/>
          </a:p>
          <a:p>
            <a:r>
              <a:rPr lang="en-US" dirty="0"/>
              <a:t>To provide for calling forth the Militia to execute the Laws of the </a:t>
            </a:r>
            <a:r>
              <a:rPr lang="en-US" dirty="0" smtClean="0"/>
              <a:t>Union</a:t>
            </a:r>
          </a:p>
          <a:p>
            <a:r>
              <a:rPr lang="en-US" dirty="0"/>
              <a:t>To provide for organizing, arming, and disciplining, the </a:t>
            </a:r>
            <a:r>
              <a:rPr lang="en-US" dirty="0" smtClean="0"/>
              <a:t>Militia</a:t>
            </a:r>
          </a:p>
          <a:p>
            <a:r>
              <a:rPr lang="en-US" dirty="0"/>
              <a:t>To exercise exclusive </a:t>
            </a:r>
            <a:r>
              <a:rPr lang="en-US" dirty="0" smtClean="0"/>
              <a:t>Legislation…over the seat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3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I, Section 8, lists the powers delegated to Congress. These powers can be group into  categories. </a:t>
            </a:r>
          </a:p>
          <a:p>
            <a:pPr lvl="1"/>
            <a:r>
              <a:rPr lang="en-US" dirty="0" smtClean="0"/>
              <a:t>Financing Government</a:t>
            </a:r>
          </a:p>
          <a:p>
            <a:pPr lvl="1"/>
            <a:r>
              <a:rPr lang="en-US" dirty="0" smtClean="0"/>
              <a:t>Regulating Trade and Industry</a:t>
            </a:r>
          </a:p>
          <a:p>
            <a:pPr lvl="1"/>
            <a:r>
              <a:rPr lang="en-US" dirty="0" smtClean="0"/>
              <a:t>Defending the Country</a:t>
            </a:r>
          </a:p>
          <a:p>
            <a:pPr lvl="1"/>
            <a:r>
              <a:rPr lang="en-US" dirty="0" smtClean="0"/>
              <a:t>Establishing Courts </a:t>
            </a:r>
          </a:p>
          <a:p>
            <a:pPr lvl="1"/>
            <a:r>
              <a:rPr lang="en-US" dirty="0" smtClean="0"/>
              <a:t>Providing for Growth</a:t>
            </a:r>
          </a:p>
        </p:txBody>
      </p:sp>
    </p:spTree>
    <p:extLst>
      <p:ext uri="{BB962C8B-B14F-4D97-AF65-F5344CB8AC3E}">
        <p14:creationId xmlns:p14="http://schemas.microsoft.com/office/powerpoint/2010/main" val="12679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Financing Government</a:t>
            </a:r>
          </a:p>
          <a:p>
            <a:pPr lvl="1"/>
            <a:r>
              <a:rPr lang="en-US" dirty="0" smtClean="0"/>
              <a:t>Collect taxes to pay debts and provide for the general welfare</a:t>
            </a:r>
          </a:p>
          <a:p>
            <a:pPr lvl="1"/>
            <a:r>
              <a:rPr lang="en-US" dirty="0" smtClean="0"/>
              <a:t>Borrow money for the US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oin money and regulate its value</a:t>
            </a:r>
          </a:p>
          <a:p>
            <a:pPr lvl="1"/>
            <a:r>
              <a:rPr lang="en-US" dirty="0" smtClean="0"/>
              <a:t>Punish counterfeiting of money </a:t>
            </a:r>
          </a:p>
          <a:p>
            <a:r>
              <a:rPr lang="en-US" dirty="0" smtClean="0"/>
              <a:t>Regulating American Trade and Industry</a:t>
            </a:r>
          </a:p>
          <a:p>
            <a:pPr lvl="1"/>
            <a:r>
              <a:rPr lang="en-US" dirty="0" smtClean="0"/>
              <a:t>Trade with foreign countries and among the states.</a:t>
            </a:r>
          </a:p>
          <a:p>
            <a:pPr lvl="1"/>
            <a:r>
              <a:rPr lang="en-US" dirty="0" smtClean="0"/>
              <a:t>Establish laws for bankruptcy </a:t>
            </a:r>
          </a:p>
          <a:p>
            <a:pPr lvl="1"/>
            <a:r>
              <a:rPr lang="en-US" dirty="0" smtClean="0"/>
              <a:t> Set up patent and copyright law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76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Defending </a:t>
            </a:r>
            <a:r>
              <a:rPr lang="en-US" dirty="0"/>
              <a:t>the Country</a:t>
            </a:r>
          </a:p>
          <a:p>
            <a:pPr lvl="1"/>
            <a:r>
              <a:rPr lang="en-US" dirty="0" smtClean="0"/>
              <a:t>Punish crimes at sea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to declare war </a:t>
            </a:r>
            <a:endParaRPr lang="en-US" dirty="0" smtClean="0"/>
          </a:p>
          <a:p>
            <a:pPr lvl="1"/>
            <a:r>
              <a:rPr lang="en-US" dirty="0" smtClean="0"/>
              <a:t>To raise and maintain armies</a:t>
            </a:r>
          </a:p>
          <a:p>
            <a:pPr lvl="1"/>
            <a:r>
              <a:rPr lang="en-US" dirty="0" smtClean="0"/>
              <a:t>Provide and maintain a navy</a:t>
            </a:r>
          </a:p>
          <a:p>
            <a:pPr lvl="1"/>
            <a:r>
              <a:rPr lang="en-US" dirty="0" smtClean="0"/>
              <a:t>Set rules for armed forces</a:t>
            </a:r>
          </a:p>
          <a:p>
            <a:r>
              <a:rPr lang="en-US" dirty="0" smtClean="0"/>
              <a:t>Establishing courts</a:t>
            </a:r>
          </a:p>
          <a:p>
            <a:pPr lvl="1"/>
            <a:r>
              <a:rPr lang="en-US" dirty="0" smtClean="0"/>
              <a:t>Establish lower courts</a:t>
            </a:r>
          </a:p>
          <a:p>
            <a:r>
              <a:rPr lang="en-US" dirty="0" smtClean="0"/>
              <a:t>Providing </a:t>
            </a:r>
            <a:r>
              <a:rPr lang="en-US" dirty="0"/>
              <a:t>for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Establish rules for naturalization</a:t>
            </a:r>
          </a:p>
          <a:p>
            <a:pPr lvl="1"/>
            <a:r>
              <a:rPr lang="en-US" dirty="0" smtClean="0"/>
              <a:t>Establish post offices and roads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 the country’s territories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Gibbons v. Ogden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973201"/>
          </a:xfrm>
        </p:spPr>
        <p:txBody>
          <a:bodyPr>
            <a:normAutofit/>
          </a:bodyPr>
          <a:lstStyle/>
          <a:p>
            <a:r>
              <a:rPr lang="en-US" b="1" dirty="0" smtClean="0"/>
              <a:t>Gibbons v. Ogden (8)</a:t>
            </a:r>
            <a:r>
              <a:rPr lang="en-US" dirty="0" smtClean="0"/>
              <a:t>: Supreme Court case that established an expansive view of the power of Congress under the Commerce Clause </a:t>
            </a:r>
          </a:p>
          <a:p>
            <a:pPr lvl="1"/>
            <a:r>
              <a:rPr lang="en-US" dirty="0" smtClean="0"/>
              <a:t>Court decided that commerce is more than trading of goods, but includes the intercourse of commerce, such as navigation.</a:t>
            </a:r>
          </a:p>
          <a:p>
            <a:pPr lvl="1"/>
            <a:r>
              <a:rPr lang="en-US" dirty="0" smtClean="0"/>
              <a:t>Court also held the issuance of a federal license would supersede a state license in the spirit of the Supremacy Clause.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Constitution states that Congress has the power to “make all laws which shall be </a:t>
            </a:r>
            <a:r>
              <a:rPr lang="en-US" b="1" u="sng" dirty="0" smtClean="0"/>
              <a:t>necessary and proper </a:t>
            </a:r>
            <a:r>
              <a:rPr lang="en-US" dirty="0" smtClean="0"/>
              <a:t>for carrying into execution the foregoing powers.” </a:t>
            </a:r>
          </a:p>
          <a:p>
            <a:r>
              <a:rPr lang="en-US" dirty="0" smtClean="0"/>
              <a:t>The necessary and proper clause allows Congress to stretch delegated powers to cover many other areas.</a:t>
            </a:r>
          </a:p>
          <a:p>
            <a:pPr lvl="1"/>
            <a:r>
              <a:rPr lang="en-US" dirty="0" smtClean="0"/>
              <a:t>Also called the elastic clause</a:t>
            </a:r>
          </a:p>
        </p:txBody>
      </p:sp>
    </p:spTree>
    <p:extLst>
      <p:ext uri="{BB962C8B-B14F-4D97-AF65-F5344CB8AC3E}">
        <p14:creationId xmlns:p14="http://schemas.microsoft.com/office/powerpoint/2010/main" val="42909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McCulloch v. Maryland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973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McCulloch v. Maryland (9): </a:t>
            </a:r>
            <a:r>
              <a:rPr lang="en-US" dirty="0" smtClean="0"/>
              <a:t>Supreme Court case that established the federal government has “implied powers” to carry out, without state interference, any and all rights given by the Constitution. </a:t>
            </a:r>
          </a:p>
          <a:p>
            <a:pPr lvl="1"/>
            <a:r>
              <a:rPr lang="en-US" dirty="0" smtClean="0"/>
              <a:t>Congress could create a bank under the Necessary and Proper Clause despite the Constitution not explicitly granting that power to Congress</a:t>
            </a:r>
          </a:p>
          <a:p>
            <a:pPr lvl="1"/>
            <a:r>
              <a:rPr lang="en-US" dirty="0" smtClean="0"/>
              <a:t>Chief Justice Marshall’s opinion upheld a broad interpretation of the federal government’s powers.</a:t>
            </a:r>
          </a:p>
          <a:p>
            <a:pPr lvl="1"/>
            <a:r>
              <a:rPr lang="en-US" dirty="0" smtClean="0"/>
              <a:t>Also upheld the supremacy of the federal government under the </a:t>
            </a:r>
            <a:r>
              <a:rPr lang="en-US" u="sng" dirty="0" smtClean="0"/>
              <a:t>Supremacy Clause</a:t>
            </a:r>
            <a:r>
              <a:rPr lang="en-US" u="sng" dirty="0"/>
              <a:t> </a:t>
            </a:r>
            <a:r>
              <a:rPr lang="en-US" dirty="0" smtClean="0"/>
              <a:t>by establishing the precedent that states could not tax an activity of the federal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6"/>
          <p:cNvPicPr preferRelativeResize="0">
            <a:picLocks noGrp="1"/>
          </p:cNvPicPr>
          <p:nvPr>
            <p:ph idx="1"/>
          </p:nvPr>
        </p:nvPicPr>
        <p:blipFill>
          <a:blip r:embed="rId2"/>
          <a:srcRect t="-31331" b="-31331"/>
          <a:stretch>
            <a:fillRect/>
          </a:stretch>
        </p:blipFill>
        <p:spPr>
          <a:xfrm>
            <a:off x="457200" y="457200"/>
            <a:ext cx="8229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Constitution gives each chamber certain non-legislative powers.</a:t>
            </a:r>
          </a:p>
          <a:p>
            <a:r>
              <a:rPr lang="en-US" dirty="0" smtClean="0"/>
              <a:t>The House of Representatives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start all bills for raising revenue</a:t>
            </a:r>
          </a:p>
          <a:p>
            <a:pPr lvl="2"/>
            <a:r>
              <a:rPr lang="en-US" b="1" dirty="0" smtClean="0"/>
              <a:t>Appropriation bills (10)</a:t>
            </a:r>
            <a:r>
              <a:rPr lang="en-US" dirty="0" smtClean="0"/>
              <a:t>: a legislative bill that authorizes the government to spend </a:t>
            </a:r>
            <a:r>
              <a:rPr lang="en-US" dirty="0" smtClean="0"/>
              <a:t>money</a:t>
            </a:r>
          </a:p>
          <a:p>
            <a:pPr lvl="2"/>
            <a:r>
              <a:rPr lang="en-US" dirty="0" smtClean="0"/>
              <a:t>Congress has the POWER OF THE PURSE</a:t>
            </a:r>
            <a:endParaRPr lang="en-US" dirty="0" smtClean="0"/>
          </a:p>
          <a:p>
            <a:pPr lvl="1"/>
            <a:r>
              <a:rPr lang="en-US" dirty="0" smtClean="0"/>
              <a:t>Sole power to impeach public officials</a:t>
            </a:r>
          </a:p>
          <a:p>
            <a:pPr lvl="2"/>
            <a:r>
              <a:rPr lang="en-US" b="1" dirty="0" smtClean="0"/>
              <a:t>Impeach (11): </a:t>
            </a:r>
            <a:r>
              <a:rPr lang="en-US" dirty="0" smtClean="0"/>
              <a:t>to charge a public official with wrongdoing </a:t>
            </a:r>
          </a:p>
          <a:p>
            <a:pPr lvl="1"/>
            <a:r>
              <a:rPr lang="en-US" dirty="0" smtClean="0"/>
              <a:t>Chooses the president if no candidate receives enough electoral votes</a:t>
            </a:r>
          </a:p>
        </p:txBody>
      </p:sp>
    </p:spTree>
    <p:extLst>
      <p:ext uri="{BB962C8B-B14F-4D97-AF65-F5344CB8AC3E}">
        <p14:creationId xmlns:p14="http://schemas.microsoft.com/office/powerpoint/2010/main" val="27741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Holds impeachment trials</a:t>
            </a:r>
          </a:p>
          <a:p>
            <a:pPr lvl="2"/>
            <a:r>
              <a:rPr lang="en-US" dirty="0" smtClean="0"/>
              <a:t>VP usually </a:t>
            </a:r>
            <a:r>
              <a:rPr lang="en-US" dirty="0"/>
              <a:t>acts as the judge; if the president is impeached, chief justice presides </a:t>
            </a:r>
            <a:endParaRPr lang="en-US" dirty="0" smtClean="0"/>
          </a:p>
          <a:p>
            <a:pPr lvl="2"/>
            <a:r>
              <a:rPr lang="en-US" dirty="0" smtClean="0"/>
              <a:t>2/3 </a:t>
            </a:r>
            <a:r>
              <a:rPr lang="en-US" dirty="0"/>
              <a:t>of the Senate must find the official guilty before he or she can be dismissed from office. </a:t>
            </a:r>
            <a:endParaRPr lang="en-US" dirty="0" smtClean="0"/>
          </a:p>
          <a:p>
            <a:pPr lvl="1"/>
            <a:r>
              <a:rPr lang="en-US" dirty="0" smtClean="0"/>
              <a:t>Selects vice president if no candidate receives enough electoral votes</a:t>
            </a:r>
          </a:p>
          <a:p>
            <a:pPr lvl="1"/>
            <a:r>
              <a:rPr lang="en-US" dirty="0" smtClean="0"/>
              <a:t>All treaties with foreign nations must be approved by 2/3 vote</a:t>
            </a:r>
          </a:p>
          <a:p>
            <a:pPr lvl="1"/>
            <a:r>
              <a:rPr lang="en-US" dirty="0" smtClean="0"/>
              <a:t>Confirms presidential appointments </a:t>
            </a:r>
          </a:p>
        </p:txBody>
      </p:sp>
    </p:spTree>
    <p:extLst>
      <p:ext uri="{BB962C8B-B14F-4D97-AF65-F5344CB8AC3E}">
        <p14:creationId xmlns:p14="http://schemas.microsoft.com/office/powerpoint/2010/main" val="2008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Congress is the law making body of the federal government.</a:t>
            </a:r>
          </a:p>
          <a:p>
            <a:r>
              <a:rPr lang="en-US" dirty="0" smtClean="0"/>
              <a:t>Article I, Section 1</a:t>
            </a:r>
          </a:p>
          <a:p>
            <a:pPr lvl="1"/>
            <a:r>
              <a:rPr lang="en-US" dirty="0" smtClean="0"/>
              <a:t>“All </a:t>
            </a:r>
            <a:r>
              <a:rPr lang="en-US" dirty="0"/>
              <a:t>legislative Powers herein granted shall be vested in a Congress of the United States, which shall consist of a Senate and House of Representatives</a:t>
            </a:r>
            <a:r>
              <a:rPr lang="en-US" dirty="0" smtClean="0"/>
              <a:t>.”</a:t>
            </a:r>
          </a:p>
          <a:p>
            <a:r>
              <a:rPr lang="en-US" b="1" dirty="0" smtClean="0"/>
              <a:t>Bicameral(1): </a:t>
            </a:r>
            <a:r>
              <a:rPr lang="en-US" dirty="0" smtClean="0"/>
              <a:t>two chamber legislature </a:t>
            </a:r>
          </a:p>
          <a:p>
            <a:pPr lvl="1"/>
            <a:r>
              <a:rPr lang="en-US" dirty="0" smtClean="0"/>
              <a:t>Great Compromise/Connecticut Plan</a:t>
            </a:r>
          </a:p>
          <a:p>
            <a:pPr lvl="1"/>
            <a:r>
              <a:rPr lang="en-US" dirty="0" smtClean="0"/>
              <a:t>Ensure large </a:t>
            </a:r>
            <a:r>
              <a:rPr lang="en-US" dirty="0"/>
              <a:t>states and small states </a:t>
            </a:r>
            <a:r>
              <a:rPr lang="en-US" dirty="0" smtClean="0"/>
              <a:t> </a:t>
            </a:r>
            <a:r>
              <a:rPr lang="en-US" dirty="0"/>
              <a:t>fairly represented</a:t>
            </a:r>
          </a:p>
        </p:txBody>
      </p:sp>
    </p:spTree>
    <p:extLst>
      <p:ext uri="{BB962C8B-B14F-4D97-AF65-F5344CB8AC3E}">
        <p14:creationId xmlns:p14="http://schemas.microsoft.com/office/powerpoint/2010/main" val="28717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on Powers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Do not forget the powers denied to Congress</a:t>
            </a:r>
          </a:p>
          <a:p>
            <a:pPr lvl="1"/>
            <a:r>
              <a:rPr lang="en-US" dirty="0" smtClean="0"/>
              <a:t>Habeas Corpus: requires someone to justify a prisoner’s detention </a:t>
            </a:r>
          </a:p>
          <a:p>
            <a:pPr lvl="1"/>
            <a:r>
              <a:rPr lang="en-US" dirty="0" smtClean="0"/>
              <a:t>Bill of Attainder: act of legislature declaring person guilty without a trial</a:t>
            </a:r>
          </a:p>
          <a:p>
            <a:pPr lvl="1"/>
            <a:r>
              <a:rPr lang="en-US" dirty="0" smtClean="0"/>
              <a:t>Ex post facto laws: criminal law that applies retroactively </a:t>
            </a:r>
          </a:p>
          <a:p>
            <a:pPr lvl="1"/>
            <a:r>
              <a:rPr lang="en-US" dirty="0" smtClean="0"/>
              <a:t>Favoring trade of one state</a:t>
            </a:r>
          </a:p>
          <a:p>
            <a:pPr lvl="1"/>
            <a:r>
              <a:rPr lang="en-US" dirty="0" smtClean="0"/>
              <a:t>Cannot take the state’s reserved powers</a:t>
            </a:r>
          </a:p>
          <a:p>
            <a:pPr lvl="1"/>
            <a:r>
              <a:rPr lang="en-US" dirty="0" smtClean="0">
                <a:hlinkClick r:id="rId2"/>
              </a:rPr>
              <a:t>Crash Course Bicameral Congress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of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</a:t>
            </a:r>
            <a:r>
              <a:rPr lang="en-US" dirty="0" smtClean="0"/>
              <a:t>ouse has 435 members.</a:t>
            </a:r>
          </a:p>
          <a:p>
            <a:pPr lvl="1"/>
            <a:r>
              <a:rPr lang="en-US" dirty="0" smtClean="0"/>
              <a:t>Each state has at least 1</a:t>
            </a:r>
          </a:p>
          <a:p>
            <a:pPr lvl="1"/>
            <a:r>
              <a:rPr lang="en-US" dirty="0" smtClean="0"/>
              <a:t>Number per state depends on population</a:t>
            </a:r>
          </a:p>
          <a:p>
            <a:pPr lvl="1"/>
            <a:r>
              <a:rPr lang="en-US" dirty="0" smtClean="0"/>
              <a:t>DC and Puerto Rico have nonvoting </a:t>
            </a:r>
          </a:p>
          <a:p>
            <a:r>
              <a:rPr lang="en-US" dirty="0" smtClean="0"/>
              <a:t>Serve 2 year terms.</a:t>
            </a:r>
          </a:p>
          <a:p>
            <a:r>
              <a:rPr lang="en-US" dirty="0"/>
              <a:t>Elections </a:t>
            </a:r>
            <a:r>
              <a:rPr lang="en-US" dirty="0" smtClean="0"/>
              <a:t>in November </a:t>
            </a:r>
            <a:r>
              <a:rPr lang="en-US" dirty="0"/>
              <a:t>of each </a:t>
            </a:r>
            <a:r>
              <a:rPr lang="en-US" u="sng" dirty="0"/>
              <a:t>even-numbered</a:t>
            </a:r>
            <a:r>
              <a:rPr lang="en-US" dirty="0"/>
              <a:t> year</a:t>
            </a:r>
            <a:r>
              <a:rPr lang="en-US" dirty="0" smtClean="0"/>
              <a:t>.</a:t>
            </a:r>
          </a:p>
          <a:p>
            <a:r>
              <a:rPr lang="en-US" dirty="0"/>
              <a:t>House qualifications</a:t>
            </a:r>
          </a:p>
          <a:p>
            <a:pPr lvl="1"/>
            <a:r>
              <a:rPr lang="en-US" dirty="0"/>
              <a:t>25 years of age</a:t>
            </a:r>
          </a:p>
          <a:p>
            <a:pPr lvl="1"/>
            <a:r>
              <a:rPr lang="en-US" dirty="0"/>
              <a:t>US citizen for at least 7 years</a:t>
            </a:r>
          </a:p>
          <a:p>
            <a:pPr lvl="1"/>
            <a:r>
              <a:rPr lang="en-US" dirty="0"/>
              <a:t>Reside in state where elected</a:t>
            </a:r>
          </a:p>
          <a:p>
            <a:r>
              <a:rPr lang="en-US" dirty="0"/>
              <a:t>Agree to uphold a code of conduct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9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6934200" cy="4648199"/>
          </a:xfrm>
        </p:spPr>
      </p:pic>
    </p:spTree>
    <p:extLst>
      <p:ext uri="{BB962C8B-B14F-4D97-AF65-F5344CB8AC3E}">
        <p14:creationId xmlns:p14="http://schemas.microsoft.com/office/powerpoint/2010/main" val="38549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enate has only 100 members; 2 per state</a:t>
            </a:r>
          </a:p>
          <a:p>
            <a:r>
              <a:rPr lang="en-US" dirty="0" smtClean="0"/>
              <a:t>Serve 6 year terms</a:t>
            </a:r>
            <a:endParaRPr lang="en-US" dirty="0"/>
          </a:p>
          <a:p>
            <a:r>
              <a:rPr lang="en-US" dirty="0" smtClean="0"/>
              <a:t>Election in November of even numbered years</a:t>
            </a:r>
          </a:p>
          <a:p>
            <a:pPr lvl="1"/>
            <a:r>
              <a:rPr lang="en-US" dirty="0" smtClean="0"/>
              <a:t>Only 1/3 of Senate up for election every two years </a:t>
            </a:r>
          </a:p>
          <a:p>
            <a:r>
              <a:rPr lang="en-US" dirty="0" smtClean="0"/>
              <a:t>Qualifications </a:t>
            </a:r>
            <a:r>
              <a:rPr lang="en-US" dirty="0"/>
              <a:t>for Senate </a:t>
            </a:r>
          </a:p>
          <a:p>
            <a:pPr lvl="1"/>
            <a:r>
              <a:rPr lang="en-US" dirty="0"/>
              <a:t>30 years of age</a:t>
            </a:r>
          </a:p>
          <a:p>
            <a:pPr lvl="1"/>
            <a:r>
              <a:rPr lang="en-US" dirty="0"/>
              <a:t>US citizen for at least 9 years</a:t>
            </a:r>
          </a:p>
          <a:p>
            <a:pPr lvl="1"/>
            <a:r>
              <a:rPr lang="en-US" dirty="0"/>
              <a:t>Reside in state where elected</a:t>
            </a:r>
          </a:p>
          <a:p>
            <a:r>
              <a:rPr lang="en-US" dirty="0"/>
              <a:t>Agree to uphold a code of conduct </a:t>
            </a:r>
          </a:p>
          <a:p>
            <a:r>
              <a:rPr lang="en-US" dirty="0"/>
              <a:t>The </a:t>
            </a:r>
            <a:r>
              <a:rPr lang="en-US" u="sng" dirty="0"/>
              <a:t>17</a:t>
            </a:r>
            <a:r>
              <a:rPr lang="en-US" u="sng" baseline="30000" dirty="0"/>
              <a:t>th</a:t>
            </a:r>
            <a:r>
              <a:rPr lang="en-US" u="sng" dirty="0"/>
              <a:t> Amendment </a:t>
            </a:r>
            <a:r>
              <a:rPr lang="en-US" dirty="0"/>
              <a:t>allowed for direct election of senators instead of state legislatures (1913).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3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14400"/>
            <a:ext cx="6400800" cy="5029200"/>
          </a:xfrm>
        </p:spPr>
      </p:pic>
    </p:spTree>
    <p:extLst>
      <p:ext uri="{BB962C8B-B14F-4D97-AF65-F5344CB8AC3E}">
        <p14:creationId xmlns:p14="http://schemas.microsoft.com/office/powerpoint/2010/main" val="27491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“Each </a:t>
            </a:r>
            <a:r>
              <a:rPr lang="en-US" dirty="0"/>
              <a:t>House may determine the Rules of its Proceedings, punish its Members for disorderly </a:t>
            </a:r>
            <a:r>
              <a:rPr lang="en-US" dirty="0" smtClean="0"/>
              <a:t>Behavior, </a:t>
            </a:r>
            <a:r>
              <a:rPr lang="en-US" dirty="0"/>
              <a:t>and, with the Concurrence of two thirds, expel a </a:t>
            </a:r>
            <a:r>
              <a:rPr lang="en-US" dirty="0" smtClean="0"/>
              <a:t>Member” Article I, section 5, clause 2.</a:t>
            </a:r>
          </a:p>
          <a:p>
            <a:r>
              <a:rPr lang="en-US" dirty="0"/>
              <a:t>S</a:t>
            </a:r>
            <a:r>
              <a:rPr lang="en-US" dirty="0" smtClean="0"/>
              <a:t>erious offense can lead to expulsion  </a:t>
            </a:r>
          </a:p>
          <a:p>
            <a:pPr lvl="1"/>
            <a:r>
              <a:rPr lang="en-US" dirty="0" smtClean="0"/>
              <a:t>Expulsion requires a 2/3 vote of the senators or representatives</a:t>
            </a:r>
          </a:p>
          <a:p>
            <a:r>
              <a:rPr lang="en-US" dirty="0" smtClean="0"/>
              <a:t>Less serious offense may bring a vote of censure, or formal disapproval  </a:t>
            </a:r>
          </a:p>
        </p:txBody>
      </p:sp>
    </p:spTree>
    <p:extLst>
      <p:ext uri="{BB962C8B-B14F-4D97-AF65-F5344CB8AC3E}">
        <p14:creationId xmlns:p14="http://schemas.microsoft.com/office/powerpoint/2010/main" val="10735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9492</TotalTime>
  <Words>1633</Words>
  <Application>Microsoft Office PowerPoint</Application>
  <PresentationFormat>On-screen Show (4:3)</PresentationFormat>
  <Paragraphs>184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Legislative branch</vt:lpstr>
      <vt:lpstr>Bellringer: 3/1</vt:lpstr>
      <vt:lpstr>Terms and sessions</vt:lpstr>
      <vt:lpstr>Two Chambers</vt:lpstr>
      <vt:lpstr>House of representatives</vt:lpstr>
      <vt:lpstr>PowerPoint Presentation</vt:lpstr>
      <vt:lpstr>Senate</vt:lpstr>
      <vt:lpstr>PowerPoint Presentation</vt:lpstr>
      <vt:lpstr>Code of conduct</vt:lpstr>
      <vt:lpstr>Consecutive terms?</vt:lpstr>
      <vt:lpstr>Representative Power of Congress</vt:lpstr>
      <vt:lpstr>Organization of Congress</vt:lpstr>
      <vt:lpstr>Apportionment</vt:lpstr>
      <vt:lpstr>PowerPoint Presentation</vt:lpstr>
      <vt:lpstr>Apportionment</vt:lpstr>
      <vt:lpstr>Wesburry v. Sanders (1964)</vt:lpstr>
      <vt:lpstr>Apportionment</vt:lpstr>
      <vt:lpstr>NC Congressional Districts</vt:lpstr>
      <vt:lpstr>Reno v. Shaw</vt:lpstr>
      <vt:lpstr>NC’s Congressional Districts</vt:lpstr>
      <vt:lpstr>PowerPoint Presentation</vt:lpstr>
      <vt:lpstr>PowerPoint Presentation</vt:lpstr>
      <vt:lpstr>NC’s Congressional Districts </vt:lpstr>
      <vt:lpstr>PowerPoint Presentation</vt:lpstr>
      <vt:lpstr>PowerPoint Presentation</vt:lpstr>
      <vt:lpstr>Bellringer 3/2</vt:lpstr>
      <vt:lpstr>Powers of congress</vt:lpstr>
      <vt:lpstr>Constitutional Powers of Congress</vt:lpstr>
      <vt:lpstr>PowerPoint Presentation</vt:lpstr>
      <vt:lpstr>Article I, section 8</vt:lpstr>
      <vt:lpstr>Express powers</vt:lpstr>
      <vt:lpstr>Express powers</vt:lpstr>
      <vt:lpstr>Express powers</vt:lpstr>
      <vt:lpstr>Gibbons v. Ogden</vt:lpstr>
      <vt:lpstr>Implied powers</vt:lpstr>
      <vt:lpstr>McCulloch v. Maryland</vt:lpstr>
      <vt:lpstr>PowerPoint Presentation</vt:lpstr>
      <vt:lpstr>Other powers</vt:lpstr>
      <vt:lpstr>Non legislative powers</vt:lpstr>
      <vt:lpstr>Limits on Powers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branch</dc:title>
  <dc:creator>Teacher</dc:creator>
  <cp:lastModifiedBy>Teacher</cp:lastModifiedBy>
  <cp:revision>243</cp:revision>
  <dcterms:created xsi:type="dcterms:W3CDTF">2013-09-22T21:25:30Z</dcterms:created>
  <dcterms:modified xsi:type="dcterms:W3CDTF">2017-02-25T19:30:31Z</dcterms:modified>
</cp:coreProperties>
</file>