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23"/>
  </p:handoutMasterIdLst>
  <p:sldIdLst>
    <p:sldId id="256" r:id="rId2"/>
    <p:sldId id="300" r:id="rId3"/>
    <p:sldId id="261" r:id="rId4"/>
    <p:sldId id="293" r:id="rId5"/>
    <p:sldId id="262" r:id="rId6"/>
    <p:sldId id="301" r:id="rId7"/>
    <p:sldId id="266" r:id="rId8"/>
    <p:sldId id="294" r:id="rId9"/>
    <p:sldId id="271" r:id="rId10"/>
    <p:sldId id="297" r:id="rId11"/>
    <p:sldId id="302" r:id="rId12"/>
    <p:sldId id="303" r:id="rId13"/>
    <p:sldId id="304" r:id="rId14"/>
    <p:sldId id="284" r:id="rId15"/>
    <p:sldId id="285" r:id="rId16"/>
    <p:sldId id="298" r:id="rId17"/>
    <p:sldId id="287" r:id="rId18"/>
    <p:sldId id="286" r:id="rId19"/>
    <p:sldId id="288" r:id="rId20"/>
    <p:sldId id="289" r:id="rId21"/>
    <p:sldId id="29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6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A96128F-A5CE-4687-860C-B63566AA313D}" type="datetimeFigureOut">
              <a:rPr lang="en-US" smtClean="0"/>
              <a:t>3/10/2017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50BAD8D-4325-45CA-A4F8-5E7E2506945A}" type="slidenum">
              <a:rPr lang="en-US" smtClean="0"/>
              <a:t>‹#›</a:t>
            </a:fld>
            <a:endParaRPr lang="en-US"/>
          </a:p>
        </p:txBody>
      </p:sp>
    </p:spTree>
    <p:extLst>
      <p:ext uri="{BB962C8B-B14F-4D97-AF65-F5344CB8AC3E}">
        <p14:creationId xmlns:p14="http://schemas.microsoft.com/office/powerpoint/2010/main" val="35376208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49463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32121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29911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837620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89042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2895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F9CA3-105E-4857-9057-6DB6197DA786}" type="datetimeFigureOut">
              <a:rPr lang="en-US" smtClean="0"/>
              <a:t>3/10/2017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60623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F9CA3-105E-4857-9057-6DB6197DA786}" type="datetimeFigureOut">
              <a:rPr lang="en-US" smtClean="0"/>
              <a:t>3/10/2017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56396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3/10/2017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92787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80151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503411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F9CA3-105E-4857-9057-6DB6197DA786}" type="datetimeFigureOut">
              <a:rPr lang="en-US" smtClean="0"/>
              <a:t>3/10/2017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3200532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0bf3CwYCxXw&amp;list=PL8dPuuaLjXtOfse2ncvffeelTrqvhrz8H&amp;index=3&amp;_sm_au_=iVVNRBnqDsPSQFRB" TargetMode="External"/><Relationship Id="rId2" Type="http://schemas.openxmlformats.org/officeDocument/2006/relationships/hyperlink" Target="https://www.youtube.com/watch?v=T_foQoCHQq8&amp;_sm_au_=iVVNRBnqDsPSQFR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Judicial Branch</a:t>
            </a:r>
            <a:endParaRPr lang="en-US" dirty="0"/>
          </a:p>
        </p:txBody>
      </p:sp>
    </p:spTree>
    <p:extLst>
      <p:ext uri="{BB962C8B-B14F-4D97-AF65-F5344CB8AC3E}">
        <p14:creationId xmlns:p14="http://schemas.microsoft.com/office/powerpoint/2010/main" val="118691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8700" y="1228725"/>
            <a:ext cx="6700838" cy="4614863"/>
          </a:xfrm>
        </p:spPr>
      </p:pic>
    </p:spTree>
    <p:extLst>
      <p:ext uri="{BB962C8B-B14F-4D97-AF65-F5344CB8AC3E}">
        <p14:creationId xmlns:p14="http://schemas.microsoft.com/office/powerpoint/2010/main" val="28424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9686"/>
            <a:ext cx="8229600" cy="5646478"/>
          </a:xfrm>
        </p:spPr>
        <p:txBody>
          <a:bodyPr>
            <a:normAutofit/>
          </a:bodyPr>
          <a:lstStyle/>
          <a:p>
            <a:r>
              <a:rPr lang="en-US" dirty="0" smtClean="0"/>
              <a:t>Gabby just walked out of the courthouse, and she is furious. That’s why she is on her cell phone calling you. Gabby just lost her case in a trial, the judge found in favor of the other side. There must be something she can do but Gabby is not sure. Can she take he case to the Court of Appeals? What about the Supreme Court? And if she can take her case “up” what will happen there? Do courts work just like the trial court.</a:t>
            </a:r>
          </a:p>
          <a:p>
            <a:endParaRPr lang="en-US" dirty="0"/>
          </a:p>
        </p:txBody>
      </p:sp>
    </p:spTree>
    <p:extLst>
      <p:ext uri="{BB962C8B-B14F-4D97-AF65-F5344CB8AC3E}">
        <p14:creationId xmlns:p14="http://schemas.microsoft.com/office/powerpoint/2010/main" val="107191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4676"/>
            <a:ext cx="8229600" cy="5631488"/>
          </a:xfrm>
        </p:spPr>
        <p:txBody>
          <a:bodyPr>
            <a:normAutofit lnSpcReduction="10000"/>
          </a:bodyPr>
          <a:lstStyle/>
          <a:p>
            <a:r>
              <a:rPr lang="en-US" dirty="0" smtClean="0"/>
              <a:t>You don’t know the answers, but you feel sorry for Gabby. You’ve barely hung up when you get a call from Bob. He’s got a problem like Gabby and found our she lost her case. Does that mean he shouldn’t bother taking his own case to court? If he does, will the outcome of Gabby’s case affect whether he ca win? </a:t>
            </a:r>
          </a:p>
          <a:p>
            <a:r>
              <a:rPr lang="en-US" dirty="0" smtClean="0"/>
              <a:t>Once you are off the phone you brainstorm a list of things you will want to find out. They are all great questions, but only some will help you tell Gabby and Bobby what to expect.</a:t>
            </a:r>
            <a:endParaRPr lang="en-US" dirty="0"/>
          </a:p>
        </p:txBody>
      </p:sp>
    </p:spTree>
    <p:extLst>
      <p:ext uri="{BB962C8B-B14F-4D97-AF65-F5344CB8AC3E}">
        <p14:creationId xmlns:p14="http://schemas.microsoft.com/office/powerpoint/2010/main" val="3505063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questions will help you tell Gabby and Bobby what to expect?</a:t>
            </a:r>
            <a:endParaRPr lang="en-US" dirty="0"/>
          </a:p>
        </p:txBody>
      </p:sp>
      <p:sp>
        <p:nvSpPr>
          <p:cNvPr id="3" name="Content Placeholder 2"/>
          <p:cNvSpPr>
            <a:spLocks noGrp="1"/>
          </p:cNvSpPr>
          <p:nvPr>
            <p:ph sz="half" idx="1"/>
          </p:nvPr>
        </p:nvSpPr>
        <p:spPr>
          <a:xfrm>
            <a:off x="457200" y="1600200"/>
            <a:ext cx="4038600" cy="4935511"/>
          </a:xfrm>
        </p:spPr>
        <p:txBody>
          <a:bodyPr>
            <a:normAutofit fontScale="77500" lnSpcReduction="20000"/>
          </a:bodyPr>
          <a:lstStyle/>
          <a:p>
            <a:r>
              <a:rPr lang="en-US" dirty="0" smtClean="0"/>
              <a:t>Will the COA hold a trial all over again?</a:t>
            </a:r>
          </a:p>
          <a:p>
            <a:r>
              <a:rPr lang="en-US" dirty="0" smtClean="0"/>
              <a:t>How tall is the Supreme Court building?</a:t>
            </a:r>
          </a:p>
          <a:p>
            <a:r>
              <a:rPr lang="en-US" dirty="0" smtClean="0"/>
              <a:t>Does the COA have to accept every case?</a:t>
            </a:r>
          </a:p>
          <a:p>
            <a:r>
              <a:rPr lang="en-US" dirty="0" smtClean="0"/>
              <a:t>Will there be a jury to decide the case?</a:t>
            </a:r>
          </a:p>
          <a:p>
            <a:r>
              <a:rPr lang="en-US" dirty="0" smtClean="0"/>
              <a:t>Are there any women justices on the SC?</a:t>
            </a:r>
          </a:p>
          <a:p>
            <a:r>
              <a:rPr lang="en-US" dirty="0" smtClean="0"/>
              <a:t>Why do we have a COA?</a:t>
            </a:r>
          </a:p>
          <a:p>
            <a:r>
              <a:rPr lang="en-US" dirty="0" smtClean="0"/>
              <a:t>If Gabby doesn’t like what happens at the COA, does the Supreme Court have to take her case?</a:t>
            </a:r>
          </a:p>
          <a:p>
            <a:endParaRPr lang="en-US" dirty="0"/>
          </a:p>
        </p:txBody>
      </p:sp>
      <p:sp>
        <p:nvSpPr>
          <p:cNvPr id="4" name="Content Placeholder 3"/>
          <p:cNvSpPr>
            <a:spLocks noGrp="1"/>
          </p:cNvSpPr>
          <p:nvPr>
            <p:ph sz="half" idx="2"/>
          </p:nvPr>
        </p:nvSpPr>
        <p:spPr>
          <a:xfrm>
            <a:off x="4648200" y="1600200"/>
            <a:ext cx="4038600" cy="4935511"/>
          </a:xfrm>
        </p:spPr>
        <p:txBody>
          <a:bodyPr>
            <a:normAutofit fontScale="77500" lnSpcReduction="20000"/>
          </a:bodyPr>
          <a:lstStyle/>
          <a:p>
            <a:r>
              <a:rPr lang="en-US" dirty="0" smtClean="0"/>
              <a:t>What kinds of cases does the SC take?</a:t>
            </a:r>
          </a:p>
          <a:p>
            <a:r>
              <a:rPr lang="en-US" dirty="0" smtClean="0"/>
              <a:t>How many justices will decide the case at the SC?</a:t>
            </a:r>
          </a:p>
          <a:p>
            <a:r>
              <a:rPr lang="en-US" dirty="0" smtClean="0"/>
              <a:t>Who is the Chief Justice of the SC ?</a:t>
            </a:r>
          </a:p>
          <a:p>
            <a:r>
              <a:rPr lang="en-US" dirty="0" smtClean="0"/>
              <a:t>If Gabby wins at the SC, will Bobby automatically win his case?</a:t>
            </a:r>
          </a:p>
          <a:p>
            <a:r>
              <a:rPr lang="en-US" dirty="0" smtClean="0"/>
              <a:t>Do people testify at the SC?</a:t>
            </a:r>
          </a:p>
          <a:p>
            <a:r>
              <a:rPr lang="en-US" dirty="0" smtClean="0"/>
              <a:t>How many case did the SC hear last year?</a:t>
            </a:r>
          </a:p>
          <a:p>
            <a:r>
              <a:rPr lang="en-US" dirty="0" smtClean="0"/>
              <a:t>Do people get to testify at the COA?</a:t>
            </a:r>
          </a:p>
          <a:p>
            <a:r>
              <a:rPr lang="en-US" dirty="0" smtClean="0"/>
              <a:t>Do SC justices get elected?</a:t>
            </a:r>
          </a:p>
          <a:p>
            <a:endParaRPr lang="en-US" dirty="0" smtClean="0"/>
          </a:p>
          <a:p>
            <a:endParaRPr lang="en-US" dirty="0"/>
          </a:p>
        </p:txBody>
      </p:sp>
    </p:spTree>
    <p:extLst>
      <p:ext uri="{BB962C8B-B14F-4D97-AF65-F5344CB8AC3E}">
        <p14:creationId xmlns:p14="http://schemas.microsoft.com/office/powerpoint/2010/main" val="687987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Checks and balances</a:t>
            </a:r>
            <a:endParaRPr lang="en-US" dirty="0"/>
          </a:p>
        </p:txBody>
      </p:sp>
    </p:spTree>
    <p:extLst>
      <p:ext uri="{BB962C8B-B14F-4D97-AF65-F5344CB8AC3E}">
        <p14:creationId xmlns:p14="http://schemas.microsoft.com/office/powerpoint/2010/main" val="1003791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3" name="Content Placeholder 2"/>
          <p:cNvSpPr>
            <a:spLocks noGrp="1"/>
          </p:cNvSpPr>
          <p:nvPr>
            <p:ph idx="1"/>
          </p:nvPr>
        </p:nvSpPr>
        <p:spPr>
          <a:xfrm>
            <a:off x="549275" y="1600200"/>
            <a:ext cx="8042276" cy="4968239"/>
          </a:xfrm>
        </p:spPr>
        <p:txBody>
          <a:bodyPr>
            <a:normAutofit/>
          </a:bodyPr>
          <a:lstStyle/>
          <a:p>
            <a:r>
              <a:rPr lang="en-US" dirty="0" smtClean="0"/>
              <a:t>To keep any one branch from becoming too powerful, the Constitution also includes a system of checks and balances.</a:t>
            </a:r>
          </a:p>
          <a:p>
            <a:r>
              <a:rPr lang="en-US" dirty="0" smtClean="0"/>
              <a:t>Each branch of government is able to check, or restrain, the power of the others.</a:t>
            </a:r>
          </a:p>
          <a:p>
            <a:endParaRPr lang="en-US" dirty="0" smtClean="0"/>
          </a:p>
          <a:p>
            <a:endParaRPr lang="en-US" dirty="0"/>
          </a:p>
          <a:p>
            <a:endParaRPr lang="en-US" dirty="0"/>
          </a:p>
        </p:txBody>
      </p:sp>
    </p:spTree>
    <p:extLst>
      <p:ext uri="{BB962C8B-B14F-4D97-AF65-F5344CB8AC3E}">
        <p14:creationId xmlns:p14="http://schemas.microsoft.com/office/powerpoint/2010/main" val="1390743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Whose job is it?</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Print money</a:t>
            </a:r>
          </a:p>
          <a:p>
            <a:r>
              <a:rPr lang="en-US" dirty="0" smtClean="0"/>
              <a:t>Enforce the laws</a:t>
            </a:r>
          </a:p>
          <a:p>
            <a:r>
              <a:rPr lang="en-US" dirty="0" smtClean="0"/>
              <a:t>Decide what laws mean</a:t>
            </a:r>
          </a:p>
          <a:p>
            <a:r>
              <a:rPr lang="en-US" dirty="0" smtClean="0"/>
              <a:t>Declare war</a:t>
            </a:r>
          </a:p>
          <a:p>
            <a:r>
              <a:rPr lang="en-US" dirty="0" smtClean="0"/>
              <a:t>Includes president, vice president, and cabinet</a:t>
            </a:r>
          </a:p>
          <a:p>
            <a:r>
              <a:rPr lang="en-US" dirty="0" smtClean="0"/>
              <a:t>Divided into House and Senate</a:t>
            </a:r>
          </a:p>
          <a:p>
            <a:r>
              <a:rPr lang="en-US" dirty="0" smtClean="0"/>
              <a:t>Punish pirates </a:t>
            </a:r>
          </a:p>
          <a:p>
            <a:r>
              <a:rPr lang="en-US" dirty="0" smtClean="0"/>
              <a:t>Makes a State of the Union address each year</a:t>
            </a:r>
          </a:p>
          <a:p>
            <a:r>
              <a:rPr lang="en-US" dirty="0" smtClean="0"/>
              <a:t>Collects taxes </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Makes treaties with other countries</a:t>
            </a:r>
          </a:p>
          <a:p>
            <a:r>
              <a:rPr lang="en-US" dirty="0" smtClean="0"/>
              <a:t>Can declare laws unconstitutional</a:t>
            </a:r>
          </a:p>
          <a:p>
            <a:r>
              <a:rPr lang="en-US" dirty="0" smtClean="0"/>
              <a:t>Selected by the electoral college</a:t>
            </a:r>
          </a:p>
          <a:p>
            <a:r>
              <a:rPr lang="en-US" dirty="0" smtClean="0"/>
              <a:t>Selected by popular vote</a:t>
            </a:r>
          </a:p>
          <a:p>
            <a:r>
              <a:rPr lang="en-US" dirty="0" smtClean="0"/>
              <a:t>Appoints Supreme Court justices and other federal judges </a:t>
            </a:r>
          </a:p>
          <a:p>
            <a:r>
              <a:rPr lang="en-US" dirty="0" smtClean="0"/>
              <a:t>Approves presidential appointments </a:t>
            </a:r>
            <a:endParaRPr lang="en-US" dirty="0"/>
          </a:p>
        </p:txBody>
      </p:sp>
    </p:spTree>
    <p:extLst>
      <p:ext uri="{BB962C8B-B14F-4D97-AF65-F5344CB8AC3E}">
        <p14:creationId xmlns:p14="http://schemas.microsoft.com/office/powerpoint/2010/main" val="3234364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branch</a:t>
            </a:r>
            <a:endParaRPr lang="en-US" dirty="0"/>
          </a:p>
        </p:txBody>
      </p:sp>
      <p:sp>
        <p:nvSpPr>
          <p:cNvPr id="3" name="Content Placeholder 2"/>
          <p:cNvSpPr>
            <a:spLocks noGrp="1"/>
          </p:cNvSpPr>
          <p:nvPr>
            <p:ph idx="1"/>
          </p:nvPr>
        </p:nvSpPr>
        <p:spPr/>
        <p:txBody>
          <a:bodyPr>
            <a:normAutofit/>
          </a:bodyPr>
          <a:lstStyle/>
          <a:p>
            <a:r>
              <a:rPr lang="en-US" dirty="0" smtClean="0"/>
              <a:t>Checks on Legislative:</a:t>
            </a:r>
          </a:p>
          <a:p>
            <a:pPr lvl="1"/>
            <a:r>
              <a:rPr lang="en-US" dirty="0" smtClean="0"/>
              <a:t>Declare laws unconstitutional </a:t>
            </a:r>
          </a:p>
          <a:p>
            <a:r>
              <a:rPr lang="en-US" dirty="0" smtClean="0"/>
              <a:t>Checks on Executive:</a:t>
            </a:r>
          </a:p>
          <a:p>
            <a:pPr lvl="1"/>
            <a:r>
              <a:rPr lang="en-US" dirty="0" smtClean="0"/>
              <a:t>Declare acts of president unconstitutional </a:t>
            </a:r>
            <a:endParaRPr lang="en-US" dirty="0"/>
          </a:p>
        </p:txBody>
      </p:sp>
    </p:spTree>
    <p:extLst>
      <p:ext uri="{BB962C8B-B14F-4D97-AF65-F5344CB8AC3E}">
        <p14:creationId xmlns:p14="http://schemas.microsoft.com/office/powerpoint/2010/main" val="2860907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branch</a:t>
            </a:r>
            <a:endParaRPr lang="en-US" dirty="0"/>
          </a:p>
        </p:txBody>
      </p:sp>
      <p:sp>
        <p:nvSpPr>
          <p:cNvPr id="3" name="Content Placeholder 2"/>
          <p:cNvSpPr>
            <a:spLocks noGrp="1"/>
          </p:cNvSpPr>
          <p:nvPr>
            <p:ph idx="1"/>
          </p:nvPr>
        </p:nvSpPr>
        <p:spPr>
          <a:xfrm>
            <a:off x="457200" y="1766455"/>
            <a:ext cx="8229600" cy="4620491"/>
          </a:xfrm>
        </p:spPr>
        <p:txBody>
          <a:bodyPr>
            <a:normAutofit/>
          </a:bodyPr>
          <a:lstStyle/>
          <a:p>
            <a:r>
              <a:rPr lang="en-US" dirty="0" smtClean="0"/>
              <a:t>Checks on Legislative Branch</a:t>
            </a:r>
          </a:p>
          <a:p>
            <a:pPr lvl="1"/>
            <a:r>
              <a:rPr lang="en-US" dirty="0" smtClean="0"/>
              <a:t>Veto laws</a:t>
            </a:r>
          </a:p>
          <a:p>
            <a:pPr lvl="1"/>
            <a:r>
              <a:rPr lang="en-US" dirty="0" smtClean="0"/>
              <a:t>Call special sessions of Congress</a:t>
            </a:r>
          </a:p>
          <a:p>
            <a:r>
              <a:rPr lang="en-US" dirty="0" smtClean="0"/>
              <a:t>Check on Judicial Branch</a:t>
            </a:r>
          </a:p>
          <a:p>
            <a:pPr lvl="1"/>
            <a:r>
              <a:rPr lang="en-US" dirty="0" smtClean="0"/>
              <a:t>Appoints federal judges</a:t>
            </a:r>
          </a:p>
          <a:p>
            <a:pPr lvl="1"/>
            <a:r>
              <a:rPr lang="en-US" dirty="0" smtClean="0"/>
              <a:t>Grant pardons to federal offenders </a:t>
            </a:r>
          </a:p>
          <a:p>
            <a:endParaRPr lang="en-US" dirty="0" smtClean="0"/>
          </a:p>
          <a:p>
            <a:endParaRPr lang="en-US" dirty="0"/>
          </a:p>
        </p:txBody>
      </p:sp>
    </p:spTree>
    <p:extLst>
      <p:ext uri="{BB962C8B-B14F-4D97-AF65-F5344CB8AC3E}">
        <p14:creationId xmlns:p14="http://schemas.microsoft.com/office/powerpoint/2010/main" val="4069755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branch</a:t>
            </a:r>
            <a:endParaRPr lang="en-US" dirty="0"/>
          </a:p>
        </p:txBody>
      </p:sp>
      <p:sp>
        <p:nvSpPr>
          <p:cNvPr id="3" name="Content Placeholder 2"/>
          <p:cNvSpPr>
            <a:spLocks noGrp="1"/>
          </p:cNvSpPr>
          <p:nvPr>
            <p:ph idx="1"/>
          </p:nvPr>
        </p:nvSpPr>
        <p:spPr>
          <a:xfrm>
            <a:off x="457200" y="1607227"/>
            <a:ext cx="8229600" cy="5059791"/>
          </a:xfrm>
        </p:spPr>
        <p:txBody>
          <a:bodyPr>
            <a:normAutofit fontScale="92500" lnSpcReduction="10000"/>
          </a:bodyPr>
          <a:lstStyle/>
          <a:p>
            <a:r>
              <a:rPr lang="en-US" dirty="0" smtClean="0"/>
              <a:t>Checks on Executive Branch </a:t>
            </a:r>
          </a:p>
          <a:p>
            <a:pPr lvl="1"/>
            <a:r>
              <a:rPr lang="en-US" dirty="0" smtClean="0"/>
              <a:t>Impeach/remove = house/senate </a:t>
            </a:r>
          </a:p>
          <a:p>
            <a:pPr lvl="1"/>
            <a:r>
              <a:rPr lang="en-US" dirty="0" smtClean="0"/>
              <a:t>Appropriate money </a:t>
            </a:r>
          </a:p>
          <a:p>
            <a:pPr lvl="1"/>
            <a:r>
              <a:rPr lang="en-US" dirty="0" smtClean="0"/>
              <a:t>Ratify treaties (Senate)</a:t>
            </a:r>
          </a:p>
          <a:p>
            <a:pPr lvl="1"/>
            <a:r>
              <a:rPr lang="en-US" dirty="0" smtClean="0"/>
              <a:t>Confirm appointments (Senate)</a:t>
            </a:r>
          </a:p>
          <a:p>
            <a:pPr lvl="1"/>
            <a:r>
              <a:rPr lang="en-US" dirty="0" smtClean="0"/>
              <a:t>Override veto</a:t>
            </a:r>
          </a:p>
          <a:p>
            <a:r>
              <a:rPr lang="en-US" dirty="0" smtClean="0"/>
              <a:t>Checks on Judicial Branch</a:t>
            </a:r>
          </a:p>
          <a:p>
            <a:pPr lvl="1"/>
            <a:r>
              <a:rPr lang="en-US" dirty="0" smtClean="0"/>
              <a:t>Create lower courts</a:t>
            </a:r>
          </a:p>
          <a:p>
            <a:pPr lvl="1"/>
            <a:r>
              <a:rPr lang="en-US" dirty="0" smtClean="0"/>
              <a:t>Impeach/remove judges</a:t>
            </a:r>
          </a:p>
          <a:p>
            <a:pPr lvl="1"/>
            <a:r>
              <a:rPr lang="en-US" dirty="0" smtClean="0"/>
              <a:t>Propose amendments to overrule judges decision</a:t>
            </a:r>
          </a:p>
          <a:p>
            <a:pPr lvl="1"/>
            <a:r>
              <a:rPr lang="en-US" dirty="0" smtClean="0"/>
              <a:t>Approve judges (Senate)</a:t>
            </a:r>
          </a:p>
          <a:p>
            <a:pPr lvl="1"/>
            <a:endParaRPr lang="en-US" dirty="0" smtClean="0"/>
          </a:p>
          <a:p>
            <a:endParaRPr lang="en-US" dirty="0"/>
          </a:p>
        </p:txBody>
      </p:sp>
    </p:spTree>
    <p:extLst>
      <p:ext uri="{BB962C8B-B14F-4D97-AF65-F5344CB8AC3E}">
        <p14:creationId xmlns:p14="http://schemas.microsoft.com/office/powerpoint/2010/main" val="620004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3/13</a:t>
            </a:r>
            <a:endParaRPr lang="en-US" dirty="0"/>
          </a:p>
        </p:txBody>
      </p:sp>
      <p:sp>
        <p:nvSpPr>
          <p:cNvPr id="3" name="Content Placeholder 2"/>
          <p:cNvSpPr>
            <a:spLocks noGrp="1"/>
          </p:cNvSpPr>
          <p:nvPr>
            <p:ph idx="1"/>
          </p:nvPr>
        </p:nvSpPr>
        <p:spPr/>
        <p:txBody>
          <a:bodyPr/>
          <a:lstStyle/>
          <a:p>
            <a:r>
              <a:rPr lang="en-US" dirty="0" smtClean="0"/>
              <a:t>Who is included in the federal bureaucracy?</a:t>
            </a:r>
            <a:endParaRPr lang="en-US" dirty="0"/>
          </a:p>
        </p:txBody>
      </p:sp>
    </p:spTree>
    <p:extLst>
      <p:ext uri="{BB962C8B-B14F-4D97-AF65-F5344CB8AC3E}">
        <p14:creationId xmlns:p14="http://schemas.microsoft.com/office/powerpoint/2010/main" val="1023184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v. </a:t>
            </a:r>
            <a:r>
              <a:rPr lang="en-US" smtClean="0"/>
              <a:t>Nixon</a:t>
            </a:r>
            <a:endParaRPr lang="en-US" dirty="0"/>
          </a:p>
        </p:txBody>
      </p:sp>
      <p:sp>
        <p:nvSpPr>
          <p:cNvPr id="3" name="Content Placeholder 2"/>
          <p:cNvSpPr>
            <a:spLocks noGrp="1"/>
          </p:cNvSpPr>
          <p:nvPr>
            <p:ph idx="1"/>
          </p:nvPr>
        </p:nvSpPr>
        <p:spPr>
          <a:xfrm>
            <a:off x="457200" y="1752600"/>
            <a:ext cx="8229600" cy="4735837"/>
          </a:xfrm>
        </p:spPr>
        <p:txBody>
          <a:bodyPr>
            <a:normAutofit fontScale="70000" lnSpcReduction="20000"/>
          </a:bodyPr>
          <a:lstStyle/>
          <a:p>
            <a:r>
              <a:rPr lang="en-US" dirty="0" smtClean="0"/>
              <a:t>Executive privilege is the power claimed by the president to resist certain subpoenas and other interventions by the legislative and judicial branches.</a:t>
            </a:r>
          </a:p>
          <a:p>
            <a:r>
              <a:rPr lang="en-US" dirty="0" smtClean="0"/>
              <a:t>The Supreme </a:t>
            </a:r>
            <a:r>
              <a:rPr lang="en-US" dirty="0"/>
              <a:t>Court conceded that there is indeed a privilege for "confidential executive deliberations" about matters of policy having nothing to do with national security. This privilege is constitutionally based, deriving </a:t>
            </a:r>
            <a:r>
              <a:rPr lang="en-US" dirty="0" smtClean="0"/>
              <a:t>from </a:t>
            </a:r>
            <a:r>
              <a:rPr lang="en-US" dirty="0"/>
              <a:t>the separation of powers. </a:t>
            </a:r>
            <a:endParaRPr lang="en-US" dirty="0" smtClean="0"/>
          </a:p>
          <a:p>
            <a:r>
              <a:rPr lang="en-US" dirty="0" smtClean="0"/>
              <a:t>However</a:t>
            </a:r>
            <a:r>
              <a:rPr lang="en-US" dirty="0"/>
              <a:t>, the Court held that this privilege is not absolute but can be overcome if a judge concludes that there is a compelling governmental interest in getting access to the otherwise privileged conversations, as in the case of the Nixon tapes</a:t>
            </a:r>
            <a:r>
              <a:rPr lang="en-US" dirty="0" smtClean="0"/>
              <a:t>.</a:t>
            </a:r>
          </a:p>
          <a:p>
            <a:r>
              <a:rPr lang="en-US" b="1" dirty="0" smtClean="0"/>
              <a:t>US v. Nixon (30)</a:t>
            </a:r>
            <a:r>
              <a:rPr lang="en-US" dirty="0" smtClean="0"/>
              <a:t>: </a:t>
            </a:r>
            <a:r>
              <a:rPr lang="en-US" dirty="0"/>
              <a:t>Supreme Court case that established the president does not have an absolute, unqualified privilege.</a:t>
            </a:r>
            <a:endParaRPr lang="en-US" dirty="0" smtClean="0"/>
          </a:p>
        </p:txBody>
      </p:sp>
    </p:spTree>
    <p:extLst>
      <p:ext uri="{BB962C8B-B14F-4D97-AF65-F5344CB8AC3E}">
        <p14:creationId xmlns:p14="http://schemas.microsoft.com/office/powerpoint/2010/main" val="1669062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3" name="Content Placeholder 2"/>
          <p:cNvSpPr>
            <a:spLocks noGrp="1"/>
          </p:cNvSpPr>
          <p:nvPr>
            <p:ph idx="1"/>
          </p:nvPr>
        </p:nvSpPr>
        <p:spPr/>
        <p:txBody>
          <a:bodyPr/>
          <a:lstStyle/>
          <a:p>
            <a:endParaRPr lang="en-US" dirty="0" smtClean="0"/>
          </a:p>
          <a:p>
            <a:r>
              <a:rPr lang="en-US" dirty="0" smtClean="0">
                <a:hlinkClick r:id="rId2"/>
              </a:rPr>
              <a:t>School House Rock</a:t>
            </a:r>
            <a:endParaRPr lang="en-US" dirty="0" smtClean="0"/>
          </a:p>
          <a:p>
            <a:endParaRPr lang="en-US" dirty="0" smtClean="0"/>
          </a:p>
          <a:p>
            <a:r>
              <a:rPr lang="en-US" dirty="0" smtClean="0">
                <a:hlinkClick r:id="rId3"/>
              </a:rPr>
              <a:t>Crash Course</a:t>
            </a:r>
            <a:endParaRPr lang="en-US" dirty="0" smtClean="0"/>
          </a:p>
          <a:p>
            <a:endParaRPr lang="en-US" dirty="0"/>
          </a:p>
        </p:txBody>
      </p:sp>
    </p:spTree>
    <p:extLst>
      <p:ext uri="{BB962C8B-B14F-4D97-AF65-F5344CB8AC3E}">
        <p14:creationId xmlns:p14="http://schemas.microsoft.com/office/powerpoint/2010/main" val="3460970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Courts</a:t>
            </a:r>
            <a:endParaRPr lang="en-US" dirty="0"/>
          </a:p>
        </p:txBody>
      </p:sp>
      <p:sp>
        <p:nvSpPr>
          <p:cNvPr id="3" name="Content Placeholder 2"/>
          <p:cNvSpPr>
            <a:spLocks noGrp="1"/>
          </p:cNvSpPr>
          <p:nvPr>
            <p:ph idx="1"/>
          </p:nvPr>
        </p:nvSpPr>
        <p:spPr>
          <a:xfrm>
            <a:off x="549275" y="1600201"/>
            <a:ext cx="8042276" cy="5088466"/>
          </a:xfrm>
        </p:spPr>
        <p:txBody>
          <a:bodyPr>
            <a:normAutofit lnSpcReduction="10000"/>
          </a:bodyPr>
          <a:lstStyle/>
          <a:p>
            <a:r>
              <a:rPr lang="en-US" dirty="0" smtClean="0"/>
              <a:t>In the United States there are two court systems: federal and state.</a:t>
            </a:r>
          </a:p>
          <a:p>
            <a:pPr lvl="1"/>
            <a:r>
              <a:rPr lang="en-US" dirty="0" smtClean="0"/>
              <a:t>Federal courts hear cases dealing federal laws</a:t>
            </a:r>
          </a:p>
          <a:p>
            <a:pPr lvl="1"/>
            <a:r>
              <a:rPr lang="en-US" dirty="0" smtClean="0"/>
              <a:t>States courts hear cases dealing with state laws </a:t>
            </a:r>
          </a:p>
          <a:p>
            <a:r>
              <a:rPr lang="en-US" dirty="0" smtClean="0"/>
              <a:t>In Article III, Section 1 provides “the judicial power of the United States shall be vested in one Supreme Court, and in such inferior courts as Congress may from time to time establish.”</a:t>
            </a:r>
          </a:p>
          <a:p>
            <a:pPr lvl="1"/>
            <a:r>
              <a:rPr lang="en-US" b="1" dirty="0"/>
              <a:t>Supreme Court (24) </a:t>
            </a:r>
            <a:r>
              <a:rPr lang="en-US" dirty="0"/>
              <a:t>is the court established by Article III as the highest federal court in the land.</a:t>
            </a:r>
          </a:p>
          <a:p>
            <a:endParaRPr lang="en-US" dirty="0" smtClean="0"/>
          </a:p>
          <a:p>
            <a:endParaRPr lang="en-US" dirty="0" smtClean="0"/>
          </a:p>
        </p:txBody>
      </p:sp>
    </p:spTree>
    <p:extLst>
      <p:ext uri="{BB962C8B-B14F-4D97-AF65-F5344CB8AC3E}">
        <p14:creationId xmlns:p14="http://schemas.microsoft.com/office/powerpoint/2010/main" val="2284661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Courts</a:t>
            </a:r>
            <a:endParaRPr lang="en-US" dirty="0"/>
          </a:p>
        </p:txBody>
      </p:sp>
      <p:sp>
        <p:nvSpPr>
          <p:cNvPr id="3" name="Content Placeholder 2"/>
          <p:cNvSpPr>
            <a:spLocks noGrp="1"/>
          </p:cNvSpPr>
          <p:nvPr>
            <p:ph idx="1"/>
          </p:nvPr>
        </p:nvSpPr>
        <p:spPr>
          <a:xfrm>
            <a:off x="549275" y="1600201"/>
            <a:ext cx="8042276" cy="5088466"/>
          </a:xfrm>
        </p:spPr>
        <p:txBody>
          <a:bodyPr>
            <a:normAutofit/>
          </a:bodyPr>
          <a:lstStyle/>
          <a:p>
            <a:r>
              <a:rPr lang="en-US" b="1" dirty="0" smtClean="0"/>
              <a:t>Jurisdiction (25)</a:t>
            </a:r>
            <a:r>
              <a:rPr lang="en-US" dirty="0" smtClean="0"/>
              <a:t> is the scope of authority that a court has to hear and decide a case that had been properly brought before it.</a:t>
            </a:r>
          </a:p>
          <a:p>
            <a:pPr lvl="1"/>
            <a:r>
              <a:rPr lang="en-US" dirty="0" smtClean="0"/>
              <a:t>Original </a:t>
            </a:r>
            <a:r>
              <a:rPr lang="en-US" dirty="0"/>
              <a:t>jurisdiction: authority to hear a case for the first </a:t>
            </a:r>
            <a:r>
              <a:rPr lang="en-US" dirty="0" smtClean="0"/>
              <a:t>time</a:t>
            </a:r>
          </a:p>
          <a:p>
            <a:pPr lvl="1"/>
            <a:r>
              <a:rPr lang="en-US" dirty="0" smtClean="0"/>
              <a:t>Appellate </a:t>
            </a:r>
            <a:r>
              <a:rPr lang="en-US" dirty="0"/>
              <a:t>jurisdiction: power to review decisions made by lower courts. </a:t>
            </a: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1890186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District Courts</a:t>
            </a:r>
            <a:endParaRPr lang="en-US" dirty="0"/>
          </a:p>
        </p:txBody>
      </p:sp>
      <p:sp>
        <p:nvSpPr>
          <p:cNvPr id="3" name="Content Placeholder 2"/>
          <p:cNvSpPr>
            <a:spLocks noGrp="1"/>
          </p:cNvSpPr>
          <p:nvPr>
            <p:ph idx="1"/>
          </p:nvPr>
        </p:nvSpPr>
        <p:spPr>
          <a:xfrm>
            <a:off x="549275" y="1600201"/>
            <a:ext cx="8042276" cy="5020732"/>
          </a:xfrm>
        </p:spPr>
        <p:txBody>
          <a:bodyPr>
            <a:normAutofit/>
          </a:bodyPr>
          <a:lstStyle/>
          <a:p>
            <a:r>
              <a:rPr lang="en-US" dirty="0" smtClean="0"/>
              <a:t>The lowest level of federal courts </a:t>
            </a:r>
          </a:p>
          <a:p>
            <a:r>
              <a:rPr lang="en-US" dirty="0" smtClean="0"/>
              <a:t>Trial Courts</a:t>
            </a:r>
          </a:p>
          <a:p>
            <a:pPr lvl="1"/>
            <a:r>
              <a:rPr lang="en-US" dirty="0" smtClean="0"/>
              <a:t>Determine the facts for the case</a:t>
            </a:r>
          </a:p>
          <a:p>
            <a:pPr lvl="1"/>
            <a:r>
              <a:rPr lang="en-US" dirty="0"/>
              <a:t>W</a:t>
            </a:r>
            <a:r>
              <a:rPr lang="en-US" dirty="0" smtClean="0"/>
              <a:t>itnesses </a:t>
            </a:r>
            <a:r>
              <a:rPr lang="en-US" dirty="0"/>
              <a:t>testify and juries hear </a:t>
            </a:r>
            <a:r>
              <a:rPr lang="en-US" dirty="0" smtClean="0"/>
              <a:t>cases</a:t>
            </a:r>
          </a:p>
          <a:p>
            <a:pPr lvl="1"/>
            <a:r>
              <a:rPr lang="en-US" dirty="0" smtClean="0"/>
              <a:t>Evidence is presented </a:t>
            </a:r>
            <a:endParaRPr lang="en-US" dirty="0"/>
          </a:p>
          <a:p>
            <a:r>
              <a:rPr lang="en-US" dirty="0"/>
              <a:t>C</a:t>
            </a:r>
            <a:r>
              <a:rPr lang="en-US" dirty="0" smtClean="0"/>
              <a:t>ourts </a:t>
            </a:r>
            <a:r>
              <a:rPr lang="en-US" dirty="0"/>
              <a:t>of original </a:t>
            </a:r>
            <a:r>
              <a:rPr lang="en-US" dirty="0" smtClean="0"/>
              <a:t>jurisdiction.</a:t>
            </a:r>
          </a:p>
          <a:p>
            <a:r>
              <a:rPr lang="en-US" dirty="0" smtClean="0"/>
              <a:t>Many federal district courts</a:t>
            </a:r>
          </a:p>
          <a:p>
            <a:endParaRPr lang="en-US" dirty="0"/>
          </a:p>
        </p:txBody>
      </p:sp>
    </p:spTree>
    <p:extLst>
      <p:ext uri="{BB962C8B-B14F-4D97-AF65-F5344CB8AC3E}">
        <p14:creationId xmlns:p14="http://schemas.microsoft.com/office/powerpoint/2010/main" val="1082700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Court of Appeals</a:t>
            </a:r>
            <a:endParaRPr lang="en-US" dirty="0"/>
          </a:p>
        </p:txBody>
      </p:sp>
      <p:sp>
        <p:nvSpPr>
          <p:cNvPr id="3" name="Content Placeholder 2"/>
          <p:cNvSpPr>
            <a:spLocks noGrp="1"/>
          </p:cNvSpPr>
          <p:nvPr>
            <p:ph idx="1"/>
          </p:nvPr>
        </p:nvSpPr>
        <p:spPr>
          <a:xfrm>
            <a:off x="549275" y="1600200"/>
            <a:ext cx="8042276" cy="4952999"/>
          </a:xfrm>
        </p:spPr>
        <p:txBody>
          <a:bodyPr>
            <a:normAutofit fontScale="85000" lnSpcReduction="20000"/>
          </a:bodyPr>
          <a:lstStyle/>
          <a:p>
            <a:r>
              <a:rPr lang="en-US" dirty="0" smtClean="0"/>
              <a:t>A party may appeal to the Court of Appeals.</a:t>
            </a:r>
          </a:p>
          <a:p>
            <a:pPr lvl="1"/>
            <a:r>
              <a:rPr lang="en-US" dirty="0"/>
              <a:t>D</a:t>
            </a:r>
            <a:r>
              <a:rPr lang="en-US" dirty="0" smtClean="0"/>
              <a:t>ivided into 12 circuits. </a:t>
            </a:r>
            <a:endParaRPr lang="en-US" dirty="0"/>
          </a:p>
          <a:p>
            <a:r>
              <a:rPr lang="en-US" dirty="0" smtClean="0"/>
              <a:t>Courts of appellate jurisdiction</a:t>
            </a:r>
          </a:p>
          <a:p>
            <a:r>
              <a:rPr lang="en-US" dirty="0" smtClean="0"/>
              <a:t>A </a:t>
            </a:r>
            <a:r>
              <a:rPr lang="en-US" dirty="0"/>
              <a:t>panel </a:t>
            </a:r>
            <a:r>
              <a:rPr lang="en-US" dirty="0" smtClean="0"/>
              <a:t>of judges decides case by majority vote</a:t>
            </a:r>
          </a:p>
          <a:p>
            <a:pPr lvl="1"/>
            <a:r>
              <a:rPr lang="en-US" dirty="0" smtClean="0"/>
              <a:t>Bench trial</a:t>
            </a:r>
            <a:endParaRPr lang="en-US" dirty="0"/>
          </a:p>
          <a:p>
            <a:r>
              <a:rPr lang="en-US" dirty="0" smtClean="0"/>
              <a:t>Examine </a:t>
            </a:r>
            <a:r>
              <a:rPr lang="en-US" dirty="0"/>
              <a:t>the records of the district court trial and </a:t>
            </a:r>
            <a:r>
              <a:rPr lang="en-US" dirty="0" smtClean="0"/>
              <a:t>hears oral arguments from the attorneys.</a:t>
            </a:r>
          </a:p>
          <a:p>
            <a:pPr lvl="1"/>
            <a:r>
              <a:rPr lang="en-US" dirty="0" smtClean="0"/>
              <a:t>NO trial</a:t>
            </a:r>
          </a:p>
          <a:p>
            <a:pPr lvl="1"/>
            <a:r>
              <a:rPr lang="en-US" dirty="0" smtClean="0"/>
              <a:t>Decides if mistake of law</a:t>
            </a:r>
          </a:p>
          <a:p>
            <a:r>
              <a:rPr lang="en-US" dirty="0"/>
              <a:t>Possible outcome:</a:t>
            </a:r>
          </a:p>
          <a:p>
            <a:pPr lvl="1"/>
            <a:r>
              <a:rPr lang="en-US" dirty="0"/>
              <a:t>Affirm the decision of lower court </a:t>
            </a:r>
          </a:p>
          <a:p>
            <a:pPr lvl="1"/>
            <a:r>
              <a:rPr lang="en-US" dirty="0"/>
              <a:t>Reverse decision of lower court and remand the case back to the lower court</a:t>
            </a:r>
          </a:p>
          <a:p>
            <a:endParaRPr lang="en-US" dirty="0" smtClean="0"/>
          </a:p>
          <a:p>
            <a:endParaRPr lang="en-US" dirty="0"/>
          </a:p>
        </p:txBody>
      </p:sp>
    </p:spTree>
    <p:extLst>
      <p:ext uri="{BB962C8B-B14F-4D97-AF65-F5344CB8AC3E}">
        <p14:creationId xmlns:p14="http://schemas.microsoft.com/office/powerpoint/2010/main" val="2792859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a:t>
            </a:r>
            <a:endParaRPr lang="en-US" dirty="0"/>
          </a:p>
        </p:txBody>
      </p:sp>
      <p:sp>
        <p:nvSpPr>
          <p:cNvPr id="3" name="Content Placeholder 2"/>
          <p:cNvSpPr>
            <a:spLocks noGrp="1"/>
          </p:cNvSpPr>
          <p:nvPr>
            <p:ph idx="1"/>
          </p:nvPr>
        </p:nvSpPr>
        <p:spPr>
          <a:xfrm>
            <a:off x="549275" y="1600200"/>
            <a:ext cx="8042276" cy="4952999"/>
          </a:xfrm>
        </p:spPr>
        <p:txBody>
          <a:bodyPr>
            <a:normAutofit lnSpcReduction="10000"/>
          </a:bodyPr>
          <a:lstStyle/>
          <a:p>
            <a:r>
              <a:rPr lang="en-US" dirty="0" smtClean="0"/>
              <a:t>Supreme Court meets in Washington D.C.</a:t>
            </a:r>
          </a:p>
          <a:p>
            <a:r>
              <a:rPr lang="en-US" dirty="0"/>
              <a:t>M</a:t>
            </a:r>
            <a:r>
              <a:rPr lang="en-US" dirty="0" smtClean="0"/>
              <a:t>ainly an appeals court, but does have original jurisdiction </a:t>
            </a:r>
            <a:r>
              <a:rPr lang="en-US" dirty="0"/>
              <a:t>2</a:t>
            </a:r>
            <a:r>
              <a:rPr lang="en-US" dirty="0" smtClean="0"/>
              <a:t> instances.</a:t>
            </a:r>
          </a:p>
          <a:p>
            <a:pPr lvl="1"/>
            <a:r>
              <a:rPr lang="en-US" dirty="0" smtClean="0"/>
              <a:t>Disputes between diplomats</a:t>
            </a:r>
          </a:p>
          <a:p>
            <a:pPr lvl="1"/>
            <a:r>
              <a:rPr lang="en-US" dirty="0" smtClean="0"/>
              <a:t>Cases in which a state is involved</a:t>
            </a:r>
          </a:p>
          <a:p>
            <a:r>
              <a:rPr lang="en-US" dirty="0" smtClean="0"/>
              <a:t>The Supreme Court gets to decide what cases it will hear.</a:t>
            </a:r>
          </a:p>
          <a:p>
            <a:pPr lvl="1"/>
            <a:r>
              <a:rPr lang="en-US" b="1" dirty="0" smtClean="0"/>
              <a:t>Writ of Certiorari (26): </a:t>
            </a:r>
            <a:r>
              <a:rPr lang="en-US" dirty="0" smtClean="0"/>
              <a:t>A </a:t>
            </a:r>
            <a:r>
              <a:rPr lang="en-US" dirty="0"/>
              <a:t>legal document issued by the Supreme Court to request the court transcripts of a case</a:t>
            </a:r>
          </a:p>
        </p:txBody>
      </p:sp>
    </p:spTree>
    <p:extLst>
      <p:ext uri="{BB962C8B-B14F-4D97-AF65-F5344CB8AC3E}">
        <p14:creationId xmlns:p14="http://schemas.microsoft.com/office/powerpoint/2010/main" val="480750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a:t>
            </a:r>
            <a:endParaRPr lang="en-US" dirty="0"/>
          </a:p>
        </p:txBody>
      </p:sp>
      <p:sp>
        <p:nvSpPr>
          <p:cNvPr id="3" name="Content Placeholder 2"/>
          <p:cNvSpPr>
            <a:spLocks noGrp="1"/>
          </p:cNvSpPr>
          <p:nvPr>
            <p:ph idx="1"/>
          </p:nvPr>
        </p:nvSpPr>
        <p:spPr>
          <a:xfrm>
            <a:off x="549275" y="1600200"/>
            <a:ext cx="8042276" cy="4952999"/>
          </a:xfrm>
        </p:spPr>
        <p:txBody>
          <a:bodyPr>
            <a:normAutofit/>
          </a:bodyPr>
          <a:lstStyle/>
          <a:p>
            <a:r>
              <a:rPr lang="en-US" dirty="0" smtClean="0"/>
              <a:t>Has the power of judicial review.</a:t>
            </a:r>
          </a:p>
          <a:p>
            <a:r>
              <a:rPr lang="en-US" dirty="0" smtClean="0"/>
              <a:t>Nine justices and need a majority to reach a decision.</a:t>
            </a:r>
          </a:p>
          <a:p>
            <a:r>
              <a:rPr lang="en-US" dirty="0" smtClean="0"/>
              <a:t>Do not hold trials. Hear oral arguments and review the record.</a:t>
            </a:r>
          </a:p>
          <a:p>
            <a:endParaRPr lang="en-US" dirty="0" smtClean="0"/>
          </a:p>
          <a:p>
            <a:endParaRPr lang="en-US" dirty="0" smtClean="0"/>
          </a:p>
        </p:txBody>
      </p:sp>
    </p:spTree>
    <p:extLst>
      <p:ext uri="{BB962C8B-B14F-4D97-AF65-F5344CB8AC3E}">
        <p14:creationId xmlns:p14="http://schemas.microsoft.com/office/powerpoint/2010/main" val="428611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Opinions</a:t>
            </a:r>
            <a:endParaRPr lang="en-US" dirty="0"/>
          </a:p>
        </p:txBody>
      </p:sp>
      <p:sp>
        <p:nvSpPr>
          <p:cNvPr id="3" name="Content Placeholder 2"/>
          <p:cNvSpPr>
            <a:spLocks noGrp="1"/>
          </p:cNvSpPr>
          <p:nvPr>
            <p:ph idx="1"/>
          </p:nvPr>
        </p:nvSpPr>
        <p:spPr>
          <a:xfrm>
            <a:off x="549275" y="1600200"/>
            <a:ext cx="8042276" cy="4952999"/>
          </a:xfrm>
        </p:spPr>
        <p:txBody>
          <a:bodyPr>
            <a:normAutofit/>
          </a:bodyPr>
          <a:lstStyle/>
          <a:p>
            <a:r>
              <a:rPr lang="en-US" b="1" dirty="0" smtClean="0"/>
              <a:t>Majority opinion (27)</a:t>
            </a:r>
            <a:r>
              <a:rPr lang="en-US" dirty="0" smtClean="0"/>
              <a:t>: </a:t>
            </a:r>
            <a:r>
              <a:rPr lang="en-US" dirty="0"/>
              <a:t>R</a:t>
            </a:r>
            <a:r>
              <a:rPr lang="en-US" dirty="0" smtClean="0"/>
              <a:t>epresents the views of the majority on the court</a:t>
            </a:r>
          </a:p>
          <a:p>
            <a:pPr lvl="1"/>
            <a:r>
              <a:rPr lang="en-US" dirty="0" smtClean="0"/>
              <a:t>States facts, holding, and reasoning</a:t>
            </a:r>
          </a:p>
          <a:p>
            <a:r>
              <a:rPr lang="en-US" b="1" dirty="0" smtClean="0"/>
              <a:t>Concurring opinion (28)</a:t>
            </a:r>
            <a:r>
              <a:rPr lang="en-US" dirty="0" smtClean="0"/>
              <a:t>: </a:t>
            </a:r>
            <a:r>
              <a:rPr lang="en-US" dirty="0"/>
              <a:t>W</a:t>
            </a:r>
            <a:r>
              <a:rPr lang="en-US" dirty="0" smtClean="0"/>
              <a:t>ritten when a justice agrees with the decision of the majority but for different reasons</a:t>
            </a:r>
            <a:r>
              <a:rPr lang="en-US" dirty="0"/>
              <a:t>.</a:t>
            </a:r>
            <a:endParaRPr lang="en-US" dirty="0" smtClean="0"/>
          </a:p>
          <a:p>
            <a:r>
              <a:rPr lang="en-US" b="1" dirty="0" smtClean="0"/>
              <a:t>Dissenting opinion (29)</a:t>
            </a:r>
            <a:r>
              <a:rPr lang="en-US" dirty="0" smtClean="0"/>
              <a:t>: A written opinion expressing disagreement </a:t>
            </a:r>
            <a:r>
              <a:rPr lang="en-US" dirty="0"/>
              <a:t>with the majority </a:t>
            </a:r>
            <a:r>
              <a:rPr lang="en-US" dirty="0" smtClean="0"/>
              <a:t>opinion</a:t>
            </a:r>
          </a:p>
        </p:txBody>
      </p:sp>
    </p:spTree>
    <p:extLst>
      <p:ext uri="{BB962C8B-B14F-4D97-AF65-F5344CB8AC3E}">
        <p14:creationId xmlns:p14="http://schemas.microsoft.com/office/powerpoint/2010/main" val="1263957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2936</TotalTime>
  <Words>1140</Words>
  <Application>Microsoft Office PowerPoint</Application>
  <PresentationFormat>On-screen Show (4:3)</PresentationFormat>
  <Paragraphs>123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Judicial Branch</vt:lpstr>
      <vt:lpstr>Bellringer 3/13</vt:lpstr>
      <vt:lpstr>Federal Courts</vt:lpstr>
      <vt:lpstr>Federal Courts</vt:lpstr>
      <vt:lpstr>US District Courts</vt:lpstr>
      <vt:lpstr>US Court of Appeals</vt:lpstr>
      <vt:lpstr>US Supreme Court</vt:lpstr>
      <vt:lpstr>US Supreme Court</vt:lpstr>
      <vt:lpstr>Types of Opinions</vt:lpstr>
      <vt:lpstr>PowerPoint Presentation</vt:lpstr>
      <vt:lpstr>PowerPoint Presentation</vt:lpstr>
      <vt:lpstr>PowerPoint Presentation</vt:lpstr>
      <vt:lpstr>Which questions will help you tell Gabby and Bobby what to expect?</vt:lpstr>
      <vt:lpstr>Checks and balances</vt:lpstr>
      <vt:lpstr>Checks and balances</vt:lpstr>
      <vt:lpstr>Whose job is it?</vt:lpstr>
      <vt:lpstr>Judicial branch</vt:lpstr>
      <vt:lpstr>Executive branch</vt:lpstr>
      <vt:lpstr>Legislative branch</vt:lpstr>
      <vt:lpstr>Us v. Nixon</vt:lpstr>
      <vt:lpstr>Checks and Balances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Judicial Branch</dc:title>
  <dc:creator>April Baxter</dc:creator>
  <cp:lastModifiedBy>Teacher</cp:lastModifiedBy>
  <cp:revision>139</cp:revision>
  <cp:lastPrinted>2015-10-07T18:04:08Z</cp:lastPrinted>
  <dcterms:created xsi:type="dcterms:W3CDTF">2013-10-05T22:05:27Z</dcterms:created>
  <dcterms:modified xsi:type="dcterms:W3CDTF">2017-03-10T13:28:15Z</dcterms:modified>
</cp:coreProperties>
</file>