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1" r:id="rId3"/>
    <p:sldId id="257" r:id="rId4"/>
    <p:sldId id="258" r:id="rId5"/>
    <p:sldId id="259" r:id="rId6"/>
    <p:sldId id="322" r:id="rId7"/>
    <p:sldId id="284" r:id="rId8"/>
    <p:sldId id="323" r:id="rId9"/>
    <p:sldId id="277" r:id="rId10"/>
    <p:sldId id="275" r:id="rId11"/>
    <p:sldId id="276" r:id="rId12"/>
    <p:sldId id="262" r:id="rId13"/>
    <p:sldId id="278" r:id="rId14"/>
    <p:sldId id="279" r:id="rId15"/>
    <p:sldId id="260" r:id="rId16"/>
    <p:sldId id="342" r:id="rId17"/>
    <p:sldId id="360" r:id="rId18"/>
    <p:sldId id="361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43" r:id="rId27"/>
    <p:sldId id="344" r:id="rId28"/>
    <p:sldId id="371" r:id="rId29"/>
    <p:sldId id="345" r:id="rId30"/>
    <p:sldId id="374" r:id="rId31"/>
    <p:sldId id="370" r:id="rId32"/>
    <p:sldId id="349" r:id="rId33"/>
    <p:sldId id="350" r:id="rId34"/>
    <p:sldId id="372" r:id="rId35"/>
    <p:sldId id="351" r:id="rId36"/>
    <p:sldId id="352" r:id="rId37"/>
    <p:sldId id="353" r:id="rId38"/>
    <p:sldId id="354" r:id="rId39"/>
    <p:sldId id="373" r:id="rId40"/>
    <p:sldId id="355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napToObjects="1">
      <p:cViewPr varScale="1">
        <p:scale>
          <a:sx n="65" d="100"/>
          <a:sy n="65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33624-7796-334A-A52A-0E0AFFC4A5B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3DF11-66DB-9F4E-9E5F-D8CFEEB1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3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2CAB3-D692-43F7-A3BD-F2906688545C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8C351-7ED0-4E9E-BB7F-B39EAC58B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7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8C351-7ED0-4E9E-BB7F-B39EAC58BE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8C351-7ED0-4E9E-BB7F-B39EAC58BE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1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2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7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2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the-press-office/2015/12/18/president-obama-grants-commutations-and-pardons" TargetMode="External"/><Relationship Id="rId2" Type="http://schemas.openxmlformats.org/officeDocument/2006/relationships/hyperlink" Target="http://www.whitehouse.gov/the-press-office/2014/12/17/president-obama-grants-commutations-and-pardo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L36il5Ojtc" TargetMode="External"/><Relationship Id="rId2" Type="http://schemas.openxmlformats.org/officeDocument/2006/relationships/hyperlink" Target="http://fox61.com/2016/01/12/president-barack-obama-praises-our-past-discusses-the-futre-in-state-of-the-unio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e.gov/s/l/treaty/tias/2016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Politics/video/hillary-clintons-fiery-moment-benghazi-hearing-1829269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MhIQNkO_Y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bs.org/wgbh/pages/frontline/teach/are-we-safer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8EQAnKntL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nHb-zyWh14&amp;index=12&amp;list=PL8dPuuaLjXtOfse2ncvffeelTrqvhrz8H" TargetMode="External"/><Relationship Id="rId2" Type="http://schemas.openxmlformats.org/officeDocument/2006/relationships/hyperlink" Target="https://www.youtube.com/watch?v=5l02sK5LovI&amp;list=PL8dPuuaLjXtOfse2ncvffeelTrqvhrz8H&amp;index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20" y="1752600"/>
            <a:ext cx="8229600" cy="4731327"/>
          </a:xfrm>
        </p:spPr>
        <p:txBody>
          <a:bodyPr>
            <a:normAutofit/>
          </a:bodyPr>
          <a:lstStyle/>
          <a:p>
            <a:r>
              <a:rPr lang="en-US" dirty="0" smtClean="0"/>
              <a:t>Head of State - </a:t>
            </a:r>
            <a:r>
              <a:rPr lang="en-US" dirty="0"/>
              <a:t>P</a:t>
            </a:r>
            <a:r>
              <a:rPr lang="en-US" dirty="0" smtClean="0"/>
              <a:t>resident </a:t>
            </a:r>
            <a:r>
              <a:rPr lang="en-US" dirty="0"/>
              <a:t>is a living symbol of the nation.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chief of state, the President: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ntertains </a:t>
            </a:r>
            <a:r>
              <a:rPr lang="en-US" dirty="0"/>
              <a:t>foreign leaders </a:t>
            </a:r>
            <a:endParaRPr lang="en-US" dirty="0" smtClean="0"/>
          </a:p>
          <a:p>
            <a:pPr lvl="1"/>
            <a:r>
              <a:rPr lang="en-US" dirty="0" smtClean="0"/>
              <a:t>Recognizes </a:t>
            </a:r>
            <a:r>
              <a:rPr lang="en-US" dirty="0"/>
              <a:t>citizens </a:t>
            </a:r>
            <a:r>
              <a:rPr lang="en-US" dirty="0" smtClean="0"/>
              <a:t>for contributions</a:t>
            </a:r>
          </a:p>
          <a:p>
            <a:pPr lvl="1"/>
            <a:r>
              <a:rPr lang="en-US" dirty="0" smtClean="0"/>
              <a:t>Carries out ceremonial functions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90" y="1417638"/>
            <a:ext cx="8229600" cy="5329526"/>
          </a:xfrm>
        </p:spPr>
        <p:txBody>
          <a:bodyPr>
            <a:normAutofit/>
          </a:bodyPr>
          <a:lstStyle/>
          <a:p>
            <a:r>
              <a:rPr lang="en-US" dirty="0"/>
              <a:t>Chief Diplomat </a:t>
            </a:r>
            <a:r>
              <a:rPr lang="en-US" dirty="0" smtClean="0"/>
              <a:t>- With </a:t>
            </a:r>
            <a:r>
              <a:rPr lang="en-US" dirty="0"/>
              <a:t>the help of advisers, the president makes the foreign policy of the United States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Foreign </a:t>
            </a:r>
            <a:r>
              <a:rPr lang="en-US" b="1" dirty="0" smtClean="0"/>
              <a:t>policy (18): </a:t>
            </a:r>
            <a:r>
              <a:rPr lang="en-US" dirty="0"/>
              <a:t>country’s actions, words, and beliefs toward other countries</a:t>
            </a:r>
            <a:endParaRPr lang="en-US" dirty="0" smtClean="0"/>
          </a:p>
          <a:p>
            <a:pPr lvl="1"/>
            <a:r>
              <a:rPr lang="en-US" dirty="0" smtClean="0"/>
              <a:t>President </a:t>
            </a:r>
            <a:r>
              <a:rPr lang="en-US" dirty="0"/>
              <a:t>appoints diplomats </a:t>
            </a:r>
            <a:endParaRPr lang="en-US" dirty="0" smtClean="0"/>
          </a:p>
          <a:p>
            <a:pPr lvl="1"/>
            <a:r>
              <a:rPr lang="en-US" dirty="0" smtClean="0"/>
              <a:t>Negotiates </a:t>
            </a:r>
            <a:r>
              <a:rPr lang="en-US" dirty="0"/>
              <a:t>treaties </a:t>
            </a:r>
            <a:r>
              <a:rPr lang="en-US" dirty="0" smtClean="0"/>
              <a:t>with </a:t>
            </a:r>
            <a:r>
              <a:rPr lang="en-US" dirty="0"/>
              <a:t>other countries </a:t>
            </a:r>
            <a:endParaRPr lang="en-US" dirty="0" smtClean="0"/>
          </a:p>
          <a:p>
            <a:pPr lvl="2"/>
            <a:r>
              <a:rPr lang="en-US" dirty="0" smtClean="0"/>
              <a:t>Need approved by a 2/3 of the Senate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90" y="1752600"/>
            <a:ext cx="8229600" cy="475881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Chief </a:t>
            </a:r>
            <a:r>
              <a:rPr lang="en-US" dirty="0" smtClean="0"/>
              <a:t>Executive –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the "boss" for millions of government workers in the Executive </a:t>
            </a:r>
            <a:r>
              <a:rPr lang="en-US" dirty="0" smtClean="0"/>
              <a:t>Branch; decides </a:t>
            </a:r>
            <a:r>
              <a:rPr lang="en-US" dirty="0"/>
              <a:t>how the laws </a:t>
            </a:r>
            <a:r>
              <a:rPr lang="en-US" dirty="0" smtClean="0"/>
              <a:t>are </a:t>
            </a:r>
            <a:r>
              <a:rPr lang="en-US" dirty="0"/>
              <a:t>to be enforced and chooses officials and advisors to help run the Executive </a:t>
            </a:r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Head </a:t>
            </a:r>
            <a:r>
              <a:rPr lang="en-US" dirty="0"/>
              <a:t>of executive </a:t>
            </a:r>
            <a:r>
              <a:rPr lang="en-US" dirty="0" smtClean="0"/>
              <a:t>department</a:t>
            </a:r>
          </a:p>
          <a:p>
            <a:pPr lvl="2"/>
            <a:r>
              <a:rPr lang="en-US" b="1" dirty="0" smtClean="0"/>
              <a:t>Executive order (19)</a:t>
            </a:r>
            <a:r>
              <a:rPr lang="en-US" dirty="0" smtClean="0"/>
              <a:t>: a </a:t>
            </a:r>
            <a:r>
              <a:rPr lang="en-US" dirty="0"/>
              <a:t>rule or order issued by the president to an executive </a:t>
            </a:r>
            <a:r>
              <a:rPr lang="en-US" dirty="0" smtClean="0"/>
              <a:t>branch </a:t>
            </a:r>
            <a:r>
              <a:rPr lang="en-US" dirty="0"/>
              <a:t>of the government and having the force of law</a:t>
            </a:r>
            <a:endParaRPr lang="en-US" dirty="0" smtClean="0"/>
          </a:p>
          <a:p>
            <a:pPr lvl="1"/>
            <a:r>
              <a:rPr lang="en-US" dirty="0" smtClean="0"/>
              <a:t>Has the power to grant reprieves and pardons.</a:t>
            </a:r>
          </a:p>
          <a:p>
            <a:pPr lvl="2"/>
            <a:r>
              <a:rPr lang="en-US" dirty="0" smtClean="0"/>
              <a:t>Reprieve: postpones the carrying out of a person’s sentence</a:t>
            </a:r>
          </a:p>
          <a:p>
            <a:pPr lvl="2"/>
            <a:r>
              <a:rPr lang="en-US" dirty="0" smtClean="0"/>
              <a:t>Pardon: forgives a person for his/her crime and eliminates the punishment</a:t>
            </a:r>
          </a:p>
          <a:p>
            <a:pPr lvl="2"/>
            <a:r>
              <a:rPr lang="en-US" dirty="0" smtClean="0">
                <a:hlinkClick r:id="rId2"/>
              </a:rPr>
              <a:t>Pardons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Pardons and commutations 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38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Party Leader - In </a:t>
            </a:r>
            <a:r>
              <a:rPr lang="en-US" dirty="0"/>
              <a:t>this role, the president helps members of his political party get </a:t>
            </a:r>
            <a:r>
              <a:rPr lang="en-US" dirty="0" smtClean="0"/>
              <a:t>elected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Leader - </a:t>
            </a:r>
            <a:r>
              <a:rPr lang="en-US" dirty="0"/>
              <a:t> </a:t>
            </a:r>
            <a:r>
              <a:rPr lang="en-US" dirty="0" smtClean="0"/>
              <a:t>Concerned with unemployment</a:t>
            </a:r>
            <a:r>
              <a:rPr lang="en-US" dirty="0"/>
              <a:t>, </a:t>
            </a:r>
            <a:r>
              <a:rPr lang="en-US" dirty="0" smtClean="0"/>
              <a:t>high prices, taxes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the general prosperity of the country.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4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487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Legislative Leader – Can </a:t>
            </a:r>
            <a:r>
              <a:rPr lang="en-US" u="sng" dirty="0" smtClean="0"/>
              <a:t>influence</a:t>
            </a:r>
            <a:r>
              <a:rPr lang="en-US" dirty="0" smtClean="0"/>
              <a:t> </a:t>
            </a:r>
            <a:r>
              <a:rPr lang="en-US" dirty="0"/>
              <a:t>Congress in its lawmaking. </a:t>
            </a:r>
            <a:endParaRPr lang="en-US" dirty="0" smtClean="0"/>
          </a:p>
          <a:p>
            <a:pPr lvl="1"/>
            <a:r>
              <a:rPr lang="en-US" b="1" dirty="0" smtClean="0"/>
              <a:t>State of the Union Address (20)</a:t>
            </a:r>
            <a:r>
              <a:rPr lang="en-US" dirty="0" smtClean="0"/>
              <a:t>: An </a:t>
            </a:r>
            <a:r>
              <a:rPr lang="en-US" dirty="0"/>
              <a:t>annual message to Congress in which the president reports on the state of the nation and outlines a legislative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Sends Congress a proposed budget </a:t>
            </a:r>
          </a:p>
          <a:p>
            <a:pPr lvl="1"/>
            <a:r>
              <a:rPr lang="en-US" dirty="0" smtClean="0"/>
              <a:t>Veto power indicates what legislation the president does not want passed</a:t>
            </a:r>
          </a:p>
          <a:p>
            <a:pPr lvl="1"/>
            <a:r>
              <a:rPr lang="en-US" dirty="0" smtClean="0">
                <a:hlinkClick r:id="rId2"/>
              </a:rPr>
              <a:t>2016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2014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0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3/8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and describe 3 roles of the president.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or domestic?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if something is foreign?</a:t>
            </a:r>
          </a:p>
          <a:p>
            <a:r>
              <a:rPr lang="en-US" dirty="0" smtClean="0"/>
              <a:t>What does domestic mean?</a:t>
            </a:r>
          </a:p>
          <a:p>
            <a:pPr lvl="1"/>
            <a:r>
              <a:rPr lang="en-US" dirty="0" smtClean="0"/>
              <a:t>“…ensure domestic tranquility…”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 or disagree?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80" y="1752600"/>
            <a:ext cx="8229600" cy="48747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U.S. should support people who rise up to fight for democracy against dictators and repressive regimes in their </a:t>
            </a:r>
            <a:r>
              <a:rPr lang="en-US" dirty="0" smtClean="0"/>
              <a:t>countries.</a:t>
            </a:r>
          </a:p>
          <a:p>
            <a:r>
              <a:rPr lang="en-US" dirty="0" smtClean="0"/>
              <a:t>American </a:t>
            </a:r>
            <a:r>
              <a:rPr lang="en-US" dirty="0"/>
              <a:t>foreign policy should be focused on international relief efforts and humanitarian aid in troubled </a:t>
            </a:r>
            <a:r>
              <a:rPr lang="en-US" dirty="0" smtClean="0"/>
              <a:t>regions.</a:t>
            </a:r>
          </a:p>
          <a:p>
            <a:r>
              <a:rPr lang="en-US" dirty="0" smtClean="0"/>
              <a:t>The </a:t>
            </a:r>
            <a:r>
              <a:rPr lang="en-US" dirty="0"/>
              <a:t>US should push poor countries to change their policies to ones that will encourage foreign investment in profitable </a:t>
            </a:r>
            <a:r>
              <a:rPr lang="en-US" dirty="0" smtClean="0"/>
              <a:t>industries.</a:t>
            </a:r>
          </a:p>
          <a:p>
            <a:r>
              <a:rPr lang="en-US" dirty="0" smtClean="0"/>
              <a:t>The </a:t>
            </a:r>
            <a:r>
              <a:rPr lang="en-US" dirty="0"/>
              <a:t>U.S. should be less involved and intrusive in the affairs of other countries and let the nations in troubled regions work out their own solutions.</a:t>
            </a:r>
          </a:p>
        </p:txBody>
      </p:sp>
    </p:spTree>
    <p:extLst>
      <p:ext uri="{BB962C8B-B14F-4D97-AF65-F5344CB8AC3E}">
        <p14:creationId xmlns:p14="http://schemas.microsoft.com/office/powerpoint/2010/main" val="17082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0" y="1752600"/>
            <a:ext cx="8229600" cy="48747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 </a:t>
            </a:r>
            <a:r>
              <a:rPr lang="en-US" b="1" dirty="0" smtClean="0"/>
              <a:t>Foreign Policy </a:t>
            </a:r>
            <a:r>
              <a:rPr lang="en-US" dirty="0" smtClean="0"/>
              <a:t>is the country’s actions, words, and beliefs toward other countries.</a:t>
            </a:r>
          </a:p>
          <a:p>
            <a:r>
              <a:rPr lang="en-US" dirty="0" smtClean="0"/>
              <a:t>The main goals of foreign policy are</a:t>
            </a:r>
          </a:p>
          <a:p>
            <a:pPr lvl="1"/>
            <a:r>
              <a:rPr lang="en-US" dirty="0" smtClean="0"/>
              <a:t>Security interests</a:t>
            </a:r>
          </a:p>
          <a:p>
            <a:pPr lvl="1"/>
            <a:r>
              <a:rPr lang="en-US" dirty="0" smtClean="0"/>
              <a:t>Economic interests </a:t>
            </a:r>
          </a:p>
          <a:p>
            <a:pPr lvl="1"/>
            <a:r>
              <a:rPr lang="en-US" dirty="0" smtClean="0"/>
              <a:t>Ideological interests </a:t>
            </a:r>
          </a:p>
          <a:p>
            <a:r>
              <a:rPr lang="en-US" dirty="0" smtClean="0"/>
              <a:t>Most often, the president and executive branch initiate foreign policy and work with the legislative branch to carry out those responses.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3/7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responsibilities of the president?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3-03 at 4.13.3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96" b="-11096"/>
          <a:stretch>
            <a:fillRect/>
          </a:stretch>
        </p:blipFill>
        <p:spPr>
          <a:xfrm>
            <a:off x="457200" y="415924"/>
            <a:ext cx="8229600" cy="5993143"/>
          </a:xfrm>
        </p:spPr>
      </p:pic>
    </p:spTree>
    <p:extLst>
      <p:ext uri="{BB962C8B-B14F-4D97-AF65-F5344CB8AC3E}">
        <p14:creationId xmlns:p14="http://schemas.microsoft.com/office/powerpoint/2010/main" val="16632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of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953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Creating treaties </a:t>
            </a:r>
          </a:p>
          <a:p>
            <a:pPr lvl="1"/>
            <a:r>
              <a:rPr lang="en-US" dirty="0" smtClean="0"/>
              <a:t>Formal agreements between the governments of two or more countries</a:t>
            </a:r>
          </a:p>
          <a:p>
            <a:pPr lvl="1"/>
            <a:r>
              <a:rPr lang="en-US" dirty="0" smtClean="0"/>
              <a:t>Senate must approve a treaty by 2/3 vote</a:t>
            </a:r>
          </a:p>
          <a:p>
            <a:pPr lvl="1"/>
            <a:r>
              <a:rPr lang="en-US" dirty="0" smtClean="0"/>
              <a:t>President can bypass the Senate by making an executive agreement. 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Treaties</a:t>
            </a:r>
            <a:endParaRPr lang="en-US" dirty="0" smtClean="0"/>
          </a:p>
          <a:p>
            <a:r>
              <a:rPr lang="en-US" dirty="0" smtClean="0"/>
              <a:t>Appointing Ambassadors </a:t>
            </a:r>
          </a:p>
          <a:p>
            <a:pPr lvl="1"/>
            <a:r>
              <a:rPr lang="en-US" dirty="0" smtClean="0"/>
              <a:t>An official representative of a country’s government is an ambassador</a:t>
            </a:r>
          </a:p>
          <a:p>
            <a:pPr lvl="1"/>
            <a:r>
              <a:rPr lang="en-US" dirty="0" smtClean="0"/>
              <a:t>The president appoints ambassadors, who must be confirmed by the Senate.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of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70" y="1752600"/>
            <a:ext cx="8229600" cy="48350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Foreign Aid</a:t>
            </a:r>
          </a:p>
          <a:p>
            <a:pPr lvl="1"/>
            <a:r>
              <a:rPr lang="en-US" dirty="0" smtClean="0"/>
              <a:t>Foreign aid is the help or assistance that we give to other countries, usually through our Department of State.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oal is the create friendship abroad and foster future trade partners.</a:t>
            </a:r>
          </a:p>
          <a:p>
            <a:pPr lvl="1"/>
            <a:r>
              <a:rPr lang="en-US" dirty="0" smtClean="0"/>
              <a:t>This is money, food, military assistance, or other supplies</a:t>
            </a:r>
          </a:p>
          <a:p>
            <a:r>
              <a:rPr lang="en-US" dirty="0" smtClean="0"/>
              <a:t>Military </a:t>
            </a:r>
          </a:p>
          <a:p>
            <a:pPr lvl="1"/>
            <a:r>
              <a:rPr lang="en-US" dirty="0" smtClean="0"/>
              <a:t>Military is the country’s  troops</a:t>
            </a:r>
            <a:r>
              <a:rPr lang="en-US" dirty="0"/>
              <a:t>,</a:t>
            </a:r>
            <a:r>
              <a:rPr lang="en-US" dirty="0" smtClean="0"/>
              <a:t> led by our President  who is the Commander in Chief</a:t>
            </a:r>
          </a:p>
          <a:p>
            <a:pPr lvl="1"/>
            <a:r>
              <a:rPr lang="en-US" dirty="0" smtClean="0"/>
              <a:t>Goal is to prevent war and protect the United States.</a:t>
            </a:r>
          </a:p>
          <a:p>
            <a:pPr lvl="1"/>
            <a:r>
              <a:rPr lang="en-US" dirty="0" smtClean="0"/>
              <a:t>The Department of Defense is made up of </a:t>
            </a:r>
          </a:p>
          <a:p>
            <a:pPr lvl="2"/>
            <a:r>
              <a:rPr lang="en-US" dirty="0" smtClean="0"/>
              <a:t>Army</a:t>
            </a:r>
          </a:p>
          <a:p>
            <a:pPr lvl="2"/>
            <a:r>
              <a:rPr lang="en-US" dirty="0" smtClean="0"/>
              <a:t>Navy</a:t>
            </a:r>
          </a:p>
          <a:p>
            <a:pPr lvl="2"/>
            <a:r>
              <a:rPr lang="en-US" dirty="0" smtClean="0"/>
              <a:t>Air Force</a:t>
            </a:r>
          </a:p>
          <a:p>
            <a:pPr lvl="2"/>
            <a:r>
              <a:rPr lang="en-US" dirty="0" smtClean="0"/>
              <a:t>Marines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v. legislative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80" y="1575624"/>
            <a:ext cx="8229600" cy="495791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United States Constitution divides foreign policy powers between the President and the Congress so that both share in the making of foreign </a:t>
            </a:r>
            <a:r>
              <a:rPr lang="en-US" dirty="0" smtClean="0"/>
              <a:t>policy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President’s powers include:</a:t>
            </a:r>
          </a:p>
          <a:p>
            <a:pPr lvl="1"/>
            <a:r>
              <a:rPr lang="en-US" dirty="0" smtClean="0"/>
              <a:t>Commands troops as Commander </a:t>
            </a:r>
            <a:r>
              <a:rPr lang="en-US" dirty="0"/>
              <a:t>in Chief </a:t>
            </a:r>
            <a:r>
              <a:rPr lang="en-US" dirty="0" smtClean="0"/>
              <a:t>of all the </a:t>
            </a:r>
            <a:r>
              <a:rPr lang="en-US" dirty="0"/>
              <a:t>armed </a:t>
            </a:r>
            <a:r>
              <a:rPr lang="en-US" dirty="0" smtClean="0"/>
              <a:t>forces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ppoint officials </a:t>
            </a:r>
          </a:p>
          <a:p>
            <a:pPr lvl="1"/>
            <a:r>
              <a:rPr lang="en-US" dirty="0" smtClean="0"/>
              <a:t>Make treaties and executive agreements</a:t>
            </a:r>
          </a:p>
          <a:p>
            <a:pPr lvl="1"/>
            <a:r>
              <a:rPr lang="en-US" dirty="0" smtClean="0"/>
              <a:t>Recognize new nations</a:t>
            </a:r>
          </a:p>
          <a:p>
            <a:r>
              <a:rPr lang="en-US" dirty="0" smtClean="0"/>
              <a:t>Congress’ power include</a:t>
            </a:r>
          </a:p>
          <a:p>
            <a:pPr lvl="1"/>
            <a:r>
              <a:rPr lang="en-US" dirty="0" smtClean="0"/>
              <a:t>The power of the purse; all foreign policy expenditures must be accounted for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robe the Executive and its actions in oversight hearings </a:t>
            </a:r>
          </a:p>
          <a:p>
            <a:pPr lvl="2"/>
            <a:r>
              <a:rPr lang="en-US" dirty="0" smtClean="0">
                <a:hlinkClick r:id="rId2"/>
              </a:rPr>
              <a:t>Foreign Affairs</a:t>
            </a:r>
            <a:endParaRPr lang="en-US" dirty="0" smtClean="0"/>
          </a:p>
          <a:p>
            <a:pPr lvl="1"/>
            <a:r>
              <a:rPr lang="en-US" dirty="0" smtClean="0"/>
              <a:t>Declare war</a:t>
            </a:r>
          </a:p>
          <a:p>
            <a:pPr lvl="1"/>
            <a:r>
              <a:rPr lang="en-US" dirty="0" smtClean="0"/>
              <a:t>Approve treaties and appointments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Crash Course Foreign Policy </a:t>
            </a:r>
            <a:endParaRPr lang="en-US" dirty="0" smtClean="0"/>
          </a:p>
          <a:p>
            <a:r>
              <a:rPr lang="en-US" dirty="0" err="1" smtClean="0"/>
              <a:t>PollEverywhere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PBS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3/9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the executive is able to enforce all the laws that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86"/>
            <a:ext cx="8229600" cy="488268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employees of the executive branch make up the federal bureaucracy. </a:t>
            </a:r>
          </a:p>
          <a:p>
            <a:pPr lvl="1"/>
            <a:r>
              <a:rPr lang="en-US" b="1" dirty="0" smtClean="0"/>
              <a:t>Bureaucracy (21)</a:t>
            </a:r>
            <a:r>
              <a:rPr lang="en-US" dirty="0" smtClean="0"/>
              <a:t>: </a:t>
            </a:r>
            <a:r>
              <a:rPr lang="en-US" dirty="0"/>
              <a:t>the many departments, agencies, boards, commissions, </a:t>
            </a:r>
            <a:r>
              <a:rPr lang="en-US" dirty="0" smtClean="0"/>
              <a:t>and </a:t>
            </a:r>
            <a:r>
              <a:rPr lang="en-US" dirty="0"/>
              <a:t>committees of the executive branch </a:t>
            </a:r>
            <a:endParaRPr lang="en-US" dirty="0" smtClean="0"/>
          </a:p>
          <a:p>
            <a:r>
              <a:rPr lang="en-US" dirty="0" smtClean="0"/>
              <a:t>The role of the bureaucracy is to help </a:t>
            </a:r>
            <a:r>
              <a:rPr lang="en-US" dirty="0"/>
              <a:t>the executive branch carry out the </a:t>
            </a:r>
            <a:r>
              <a:rPr lang="en-US" dirty="0" smtClean="0"/>
              <a:t>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85"/>
            <a:ext cx="8229600" cy="5270615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Organizations in </a:t>
            </a:r>
            <a:r>
              <a:rPr lang="en-US" dirty="0"/>
              <a:t>the federal </a:t>
            </a:r>
            <a:r>
              <a:rPr lang="en-US" dirty="0" smtClean="0"/>
              <a:t>bureaucracy</a:t>
            </a:r>
          </a:p>
          <a:p>
            <a:pPr lvl="1"/>
            <a:r>
              <a:rPr lang="en-US" dirty="0" smtClean="0"/>
              <a:t>Cabinet departments</a:t>
            </a:r>
          </a:p>
          <a:p>
            <a:pPr lvl="2"/>
            <a:r>
              <a:rPr lang="en-US" b="1" dirty="0"/>
              <a:t>Cabinet (22)</a:t>
            </a:r>
            <a:r>
              <a:rPr lang="en-US" dirty="0"/>
              <a:t>: Group that advises the president and is made up of the most senior appointed officers of the Executive </a:t>
            </a:r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Independent executive agencies</a:t>
            </a:r>
          </a:p>
          <a:p>
            <a:pPr lvl="1"/>
            <a:r>
              <a:rPr lang="en-US" dirty="0" smtClean="0"/>
              <a:t>Independent regulatory agencies </a:t>
            </a:r>
          </a:p>
          <a:p>
            <a:pPr lvl="2"/>
            <a:r>
              <a:rPr lang="en-US" b="1" dirty="0" smtClean="0"/>
              <a:t>Independent agency (23)</a:t>
            </a:r>
            <a:r>
              <a:rPr lang="en-US" dirty="0" smtClean="0"/>
              <a:t>: Agency of the federal government that is independent of the Executive Branch and performs a specialized duty</a:t>
            </a:r>
            <a:endParaRPr lang="en-US" dirty="0"/>
          </a:p>
          <a:p>
            <a:pPr lvl="1"/>
            <a:r>
              <a:rPr lang="en-US" dirty="0" smtClean="0"/>
              <a:t>Government </a:t>
            </a:r>
            <a:r>
              <a:rPr lang="en-US" dirty="0"/>
              <a:t>corporations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685800"/>
            <a:ext cx="86201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0" y="3276600"/>
            <a:ext cx="8839200" cy="1447800"/>
          </a:xfrm>
          <a:prstGeom prst="ellipse">
            <a:avLst/>
          </a:prstGeom>
          <a:solidFill>
            <a:schemeClr val="bg1">
              <a:alpha val="0"/>
            </a:schemeClr>
          </a:solidFill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30" y="1616477"/>
            <a:ext cx="8229600" cy="4956219"/>
          </a:xfrm>
        </p:spPr>
        <p:txBody>
          <a:bodyPr>
            <a:normAutofit/>
          </a:bodyPr>
          <a:lstStyle/>
          <a:p>
            <a:r>
              <a:rPr lang="en-US" dirty="0" smtClean="0"/>
              <a:t>Cabinet: heads of 15 departments</a:t>
            </a:r>
          </a:p>
          <a:p>
            <a:r>
              <a:rPr lang="en-US" dirty="0"/>
              <a:t>N</a:t>
            </a:r>
            <a:r>
              <a:rPr lang="en-US" dirty="0" smtClean="0"/>
              <a:t>ominated by the president, confirmed by the Senate by a majority vote.</a:t>
            </a:r>
          </a:p>
          <a:p>
            <a:r>
              <a:rPr lang="en-US" dirty="0" smtClean="0"/>
              <a:t>Head of department has title of secretary except Attorney General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36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0491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 qualifications to be president:</a:t>
            </a:r>
          </a:p>
          <a:p>
            <a:pPr lvl="1"/>
            <a:r>
              <a:rPr lang="en-US" dirty="0" smtClean="0"/>
              <a:t>Native born citizen of the US</a:t>
            </a:r>
          </a:p>
          <a:p>
            <a:pPr lvl="1"/>
            <a:r>
              <a:rPr lang="en-US" dirty="0" smtClean="0"/>
              <a:t>Be at least 35 years of age</a:t>
            </a:r>
          </a:p>
          <a:p>
            <a:pPr lvl="1"/>
            <a:r>
              <a:rPr lang="en-US" dirty="0" smtClean="0"/>
              <a:t>A resident of the United States for 14 years</a:t>
            </a:r>
          </a:p>
          <a:p>
            <a:r>
              <a:rPr lang="en-US" dirty="0" smtClean="0"/>
              <a:t>The president is elected for a four-year term. </a:t>
            </a:r>
          </a:p>
          <a:p>
            <a:pPr lvl="1"/>
            <a:r>
              <a:rPr lang="en-US" dirty="0" smtClean="0"/>
              <a:t>The 22</a:t>
            </a:r>
            <a:r>
              <a:rPr lang="en-US" baseline="30000" dirty="0" smtClean="0"/>
              <a:t>nd</a:t>
            </a:r>
            <a:r>
              <a:rPr lang="en-US" dirty="0" smtClean="0"/>
              <a:t> amendment set a two-term limit to the presidency</a:t>
            </a:r>
          </a:p>
        </p:txBody>
      </p:sp>
    </p:spTree>
    <p:extLst>
      <p:ext uri="{BB962C8B-B14F-4D97-AF65-F5344CB8AC3E}">
        <p14:creationId xmlns:p14="http://schemas.microsoft.com/office/powerpoint/2010/main" val="28699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90"/>
            <a:ext cx="8229600" cy="55804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53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Department of State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Department of Defense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Department of Justice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Department of Homeland Security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Foreign Policy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in charge of the nation’s armed forces and military </a:t>
            </a:r>
            <a:r>
              <a:rPr lang="en-US" dirty="0" smtClean="0"/>
              <a:t>bases</a:t>
            </a:r>
          </a:p>
          <a:p>
            <a:r>
              <a:rPr lang="en-US" dirty="0"/>
              <a:t> is the primary federal criminal investigation and enforcement agency</a:t>
            </a:r>
          </a:p>
          <a:p>
            <a:r>
              <a:rPr lang="en-US" dirty="0" smtClean="0"/>
              <a:t>attempts </a:t>
            </a:r>
            <a:r>
              <a:rPr lang="en-US" dirty="0"/>
              <a:t>to prepare for, prevent, and respond to domestic emergencies, particularly </a:t>
            </a:r>
            <a:r>
              <a:rPr lang="en-US" dirty="0" smtClean="0"/>
              <a:t>terrorism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10" y="1752600"/>
            <a:ext cx="8229600" cy="4835048"/>
          </a:xfrm>
        </p:spPr>
        <p:txBody>
          <a:bodyPr>
            <a:normAutofit/>
          </a:bodyPr>
          <a:lstStyle/>
          <a:p>
            <a:r>
              <a:rPr lang="en-US" dirty="0" smtClean="0"/>
              <a:t>Today</a:t>
            </a:r>
            <a:r>
              <a:rPr lang="en-US" dirty="0"/>
              <a:t>, </a:t>
            </a:r>
            <a:r>
              <a:rPr lang="en-US" dirty="0" smtClean="0"/>
              <a:t>members of the bureaucracy are selected based upon a civil </a:t>
            </a:r>
            <a:r>
              <a:rPr lang="en-US" dirty="0"/>
              <a:t>service system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mployment based on open</a:t>
            </a:r>
            <a:r>
              <a:rPr lang="en-US" dirty="0"/>
              <a:t>, competitive examinations and merit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i="1" dirty="0"/>
              <a:t>nonpartisan</a:t>
            </a:r>
            <a:r>
              <a:rPr lang="en-US" dirty="0"/>
              <a:t> government </a:t>
            </a:r>
            <a:endParaRPr lang="en-US" dirty="0" smtClean="0"/>
          </a:p>
          <a:p>
            <a:pPr lvl="2"/>
            <a:r>
              <a:rPr lang="en-US" dirty="0" smtClean="0"/>
              <a:t>Civil service vs. spoils system </a:t>
            </a:r>
          </a:p>
        </p:txBody>
      </p:sp>
    </p:spTree>
    <p:extLst>
      <p:ext uri="{BB962C8B-B14F-4D97-AF65-F5344CB8AC3E}">
        <p14:creationId xmlns:p14="http://schemas.microsoft.com/office/powerpoint/2010/main" val="35904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10" y="1417639"/>
            <a:ext cx="8229600" cy="529265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</a:t>
            </a:r>
            <a:r>
              <a:rPr lang="en-US" dirty="0"/>
              <a:t>Executive Agencies f</a:t>
            </a:r>
            <a:r>
              <a:rPr lang="en-US" dirty="0" smtClean="0"/>
              <a:t>all outside the cabinet departments and perform a service function, not a regulatory one.</a:t>
            </a:r>
          </a:p>
          <a:p>
            <a:r>
              <a:rPr lang="en-US" dirty="0" smtClean="0"/>
              <a:t>Headed by an administrator appointed by the president and confirmed by the Senate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1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310" y="1417639"/>
            <a:ext cx="8229600" cy="529265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</a:t>
            </a:r>
            <a:r>
              <a:rPr lang="en-US" dirty="0"/>
              <a:t>Regulatory Agencies </a:t>
            </a:r>
            <a:r>
              <a:rPr lang="en-US" dirty="0" smtClean="0"/>
              <a:t>regulate </a:t>
            </a:r>
            <a:r>
              <a:rPr lang="en-US" dirty="0"/>
              <a:t>a specific </a:t>
            </a:r>
            <a:r>
              <a:rPr lang="en-US" dirty="0" smtClean="0"/>
              <a:t>activity </a:t>
            </a:r>
            <a:r>
              <a:rPr lang="en-US" dirty="0"/>
              <a:t>or </a:t>
            </a:r>
            <a:r>
              <a:rPr lang="en-US" dirty="0" smtClean="0"/>
              <a:t>interest.</a:t>
            </a:r>
          </a:p>
          <a:p>
            <a:r>
              <a:rPr lang="en-US" dirty="0" smtClean="0"/>
              <a:t>Serve a quasi-legislative and quasi-judicial function</a:t>
            </a:r>
          </a:p>
          <a:p>
            <a:pPr lvl="1"/>
            <a:r>
              <a:rPr lang="en-US" dirty="0" smtClean="0"/>
              <a:t>Make and enforce regulation</a:t>
            </a:r>
          </a:p>
          <a:p>
            <a:r>
              <a:rPr lang="en-US" dirty="0" smtClean="0"/>
              <a:t>Deals with administrative law </a:t>
            </a:r>
          </a:p>
          <a:p>
            <a:r>
              <a:rPr lang="en-US" dirty="0" smtClean="0"/>
              <a:t>Headed by a board serving staggered terms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CIA</a:t>
            </a:r>
          </a:p>
          <a:p>
            <a:r>
              <a:rPr lang="en-US" dirty="0" smtClean="0"/>
              <a:t>NASA</a:t>
            </a:r>
          </a:p>
          <a:p>
            <a:r>
              <a:rPr lang="en-US" dirty="0" smtClean="0"/>
              <a:t>EPA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FCC</a:t>
            </a:r>
          </a:p>
          <a:p>
            <a:r>
              <a:rPr lang="en-US" dirty="0" smtClean="0"/>
              <a:t>FTC</a:t>
            </a:r>
          </a:p>
          <a:p>
            <a:r>
              <a:rPr lang="en-US" dirty="0" smtClean="0"/>
              <a:t>FDA</a:t>
            </a:r>
          </a:p>
          <a:p>
            <a:r>
              <a:rPr lang="en-US" dirty="0" smtClean="0"/>
              <a:t>FAA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executive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865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CIA (Central Intelligence Agency)</a:t>
            </a:r>
          </a:p>
          <a:p>
            <a:pPr lvl="1"/>
            <a:r>
              <a:rPr lang="en-US" dirty="0" smtClean="0"/>
              <a:t>Gathers </a:t>
            </a:r>
            <a:r>
              <a:rPr lang="en-US" dirty="0"/>
              <a:t>intelligence and provides national security assessments to policymakers in the United States</a:t>
            </a:r>
            <a:r>
              <a:rPr lang="en-US" dirty="0" smtClean="0"/>
              <a:t>. Foreign covert operations </a:t>
            </a:r>
          </a:p>
          <a:p>
            <a:r>
              <a:rPr lang="en-US" dirty="0" smtClean="0"/>
              <a:t>NASA (National Aeronautics and Space Administration)</a:t>
            </a:r>
          </a:p>
          <a:p>
            <a:r>
              <a:rPr lang="en-US" dirty="0" smtClean="0"/>
              <a:t>EPA (Environmental Protection Agency)</a:t>
            </a:r>
          </a:p>
          <a:p>
            <a:pPr lvl="1"/>
            <a:r>
              <a:rPr lang="en-US" dirty="0" smtClean="0"/>
              <a:t>Works to </a:t>
            </a:r>
            <a:r>
              <a:rPr lang="en-US" dirty="0"/>
              <a:t>control and </a:t>
            </a:r>
            <a:r>
              <a:rPr lang="en-US" dirty="0" smtClean="0"/>
              <a:t>decrease pollution and studies the impact of substances on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regulatory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8874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FCC (Federal Communications Commission)</a:t>
            </a:r>
          </a:p>
          <a:p>
            <a:pPr lvl="1"/>
            <a:r>
              <a:rPr lang="en-US" dirty="0"/>
              <a:t>To regulate interstate and international communications by radio, television, wire, satellite, and cable </a:t>
            </a:r>
            <a:endParaRPr lang="en-US" dirty="0" smtClean="0"/>
          </a:p>
          <a:p>
            <a:r>
              <a:rPr lang="en-US" dirty="0" smtClean="0"/>
              <a:t>FTC (Federal Trade Commission)</a:t>
            </a:r>
          </a:p>
          <a:p>
            <a:pPr lvl="1"/>
            <a:r>
              <a:rPr lang="en-US" dirty="0"/>
              <a:t>To assure that consumers are protected through enforcing anti-trust laws and creating consumer protection laws </a:t>
            </a:r>
            <a:endParaRPr lang="en-US" dirty="0" smtClean="0"/>
          </a:p>
          <a:p>
            <a:r>
              <a:rPr lang="en-US" dirty="0" smtClean="0"/>
              <a:t>FDA (Food and Drug Administration) </a:t>
            </a:r>
          </a:p>
          <a:p>
            <a:pPr lvl="1"/>
            <a:r>
              <a:rPr lang="en-US" dirty="0"/>
              <a:t>To assure the safety of the consumer when purchasing food and drugs </a:t>
            </a:r>
            <a:endParaRPr lang="en-US" dirty="0" smtClean="0"/>
          </a:p>
          <a:p>
            <a:r>
              <a:rPr lang="en-US" dirty="0" smtClean="0"/>
              <a:t>FAA (Federal Aviation Association)</a:t>
            </a:r>
          </a:p>
          <a:p>
            <a:pPr lvl="1"/>
            <a:r>
              <a:rPr lang="en-US" dirty="0"/>
              <a:t>To regulate and oversee all aspects of civil aviation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Congress </a:t>
            </a:r>
            <a:r>
              <a:rPr lang="en-US" dirty="0"/>
              <a:t>in 1946 began to develop </a:t>
            </a:r>
            <a:r>
              <a:rPr lang="en-US" dirty="0" smtClean="0"/>
              <a:t>procedures </a:t>
            </a:r>
            <a:r>
              <a:rPr lang="en-US" dirty="0"/>
              <a:t>designed to oversee the Bureaucracy. </a:t>
            </a:r>
            <a:endParaRPr lang="en-US" dirty="0" smtClean="0"/>
          </a:p>
          <a:p>
            <a:r>
              <a:rPr lang="en-US" dirty="0" smtClean="0"/>
              <a:t>Congress can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or abolish </a:t>
            </a:r>
            <a:r>
              <a:rPr lang="en-US" dirty="0" smtClean="0"/>
              <a:t>agencies &amp; departments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nvestigate </a:t>
            </a:r>
            <a:r>
              <a:rPr lang="en-US" dirty="0"/>
              <a:t>agency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hold committee </a:t>
            </a:r>
            <a:r>
              <a:rPr lang="en-US" dirty="0" smtClean="0"/>
              <a:t>hearings</a:t>
            </a:r>
          </a:p>
          <a:p>
            <a:pPr lvl="1"/>
            <a:r>
              <a:rPr lang="en-US" dirty="0" smtClean="0"/>
              <a:t>pass </a:t>
            </a:r>
            <a:r>
              <a:rPr lang="en-US" dirty="0"/>
              <a:t>legislation that </a:t>
            </a:r>
            <a:r>
              <a:rPr lang="en-US" dirty="0" smtClean="0"/>
              <a:t>alters an </a:t>
            </a:r>
            <a:r>
              <a:rPr lang="en-US" dirty="0"/>
              <a:t>agency's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>
                <a:hlinkClick r:id="rId2"/>
              </a:rPr>
              <a:t>Crash Course Bureaucracy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32" y="693174"/>
            <a:ext cx="6459794" cy="5515897"/>
          </a:xfrm>
        </p:spPr>
      </p:pic>
    </p:spTree>
    <p:extLst>
      <p:ext uri="{BB962C8B-B14F-4D97-AF65-F5344CB8AC3E}">
        <p14:creationId xmlns:p14="http://schemas.microsoft.com/office/powerpoint/2010/main" val="34528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 as president if the president leaves, dies, or is unable to fulfill his/her duties.</a:t>
            </a:r>
          </a:p>
          <a:p>
            <a:pPr lvl="1"/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Amendment specifies succession </a:t>
            </a:r>
          </a:p>
          <a:p>
            <a:r>
              <a:rPr lang="en-US" dirty="0" smtClean="0"/>
              <a:t>Qualifications for vice president are the same as the qualifications for president.</a:t>
            </a:r>
          </a:p>
          <a:p>
            <a:r>
              <a:rPr lang="en-US" dirty="0" smtClean="0"/>
              <a:t>The vice president also serves a four term.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 </a:t>
            </a:r>
            <a:endParaRPr lang="en-US" dirty="0"/>
          </a:p>
        </p:txBody>
      </p:sp>
      <p:pic>
        <p:nvPicPr>
          <p:cNvPr id="4" name="Content Placeholder 3" descr="Screen Shot 2015-03-01 at 7.22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686719"/>
            <a:ext cx="7962900" cy="4352925"/>
          </a:xfrm>
        </p:spPr>
      </p:pic>
    </p:spTree>
    <p:extLst>
      <p:ext uri="{BB962C8B-B14F-4D97-AF65-F5344CB8AC3E}">
        <p14:creationId xmlns:p14="http://schemas.microsoft.com/office/powerpoint/2010/main" val="25177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vice president </a:t>
            </a:r>
            <a:endParaRPr lang="en-US" dirty="0"/>
          </a:p>
          <a:p>
            <a:pPr lvl="1"/>
            <a:r>
              <a:rPr lang="en-US" sz="2400" dirty="0" smtClean="0"/>
              <a:t>Speaker of the House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resident pro tempore of the Senate</a:t>
            </a:r>
          </a:p>
          <a:p>
            <a:pPr lvl="1"/>
            <a:r>
              <a:rPr lang="en-US" sz="2400" dirty="0" smtClean="0"/>
              <a:t>Members of the president’s cabinet in the order in which the departments were created.</a:t>
            </a:r>
          </a:p>
          <a:p>
            <a:pPr lvl="2"/>
            <a:r>
              <a:rPr lang="en-US" dirty="0" smtClean="0"/>
              <a:t>Secretary of State</a:t>
            </a:r>
          </a:p>
          <a:p>
            <a:pPr lvl="2"/>
            <a:r>
              <a:rPr lang="en-US" dirty="0" smtClean="0"/>
              <a:t>Secretary of Treasury </a:t>
            </a:r>
          </a:p>
          <a:p>
            <a:pPr lvl="2"/>
            <a:r>
              <a:rPr lang="en-US" dirty="0" smtClean="0"/>
              <a:t>Secretary of Defense</a:t>
            </a:r>
          </a:p>
          <a:p>
            <a:pPr lvl="2"/>
            <a:r>
              <a:rPr lang="en-US" dirty="0" smtClean="0"/>
              <a:t>Attorney General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0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 president’s powers listed?</a:t>
            </a:r>
          </a:p>
          <a:p>
            <a:r>
              <a:rPr lang="en-US" dirty="0" smtClean="0"/>
              <a:t>The president has both express and implied powers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336"/>
            <a:ext cx="8229600" cy="48568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Formal Powers of the President (enumerated/express)</a:t>
            </a:r>
          </a:p>
          <a:p>
            <a:pPr lvl="1"/>
            <a:r>
              <a:rPr lang="en-US" dirty="0" smtClean="0"/>
              <a:t>Foreign: </a:t>
            </a:r>
          </a:p>
          <a:p>
            <a:pPr lvl="2"/>
            <a:r>
              <a:rPr lang="en-US" dirty="0" smtClean="0"/>
              <a:t>Commander in Chief </a:t>
            </a:r>
          </a:p>
          <a:p>
            <a:pPr lvl="2"/>
            <a:r>
              <a:rPr lang="en-US" dirty="0" smtClean="0"/>
              <a:t>Make treaties </a:t>
            </a:r>
            <a:endParaRPr lang="en-US" dirty="0" smtClean="0"/>
          </a:p>
          <a:p>
            <a:pPr lvl="2"/>
            <a:r>
              <a:rPr lang="en-US" dirty="0" smtClean="0"/>
              <a:t>Receive </a:t>
            </a:r>
            <a:r>
              <a:rPr lang="en-US" dirty="0" smtClean="0"/>
              <a:t>ambassadors </a:t>
            </a:r>
          </a:p>
          <a:p>
            <a:pPr lvl="1"/>
            <a:r>
              <a:rPr lang="en-US" dirty="0" smtClean="0"/>
              <a:t>Domestic: </a:t>
            </a:r>
          </a:p>
          <a:p>
            <a:pPr lvl="2"/>
            <a:r>
              <a:rPr lang="en-US" dirty="0" smtClean="0"/>
              <a:t>Grant pardons and reprieves </a:t>
            </a:r>
          </a:p>
          <a:p>
            <a:pPr lvl="2"/>
            <a:r>
              <a:rPr lang="en-US" dirty="0" smtClean="0"/>
              <a:t>Appointments </a:t>
            </a:r>
          </a:p>
          <a:p>
            <a:pPr lvl="2"/>
            <a:r>
              <a:rPr lang="en-US" dirty="0" smtClean="0"/>
              <a:t>Inform and convene Congress</a:t>
            </a:r>
          </a:p>
          <a:p>
            <a:r>
              <a:rPr lang="en-US" dirty="0" smtClean="0"/>
              <a:t>Informal powers (implied) </a:t>
            </a:r>
          </a:p>
          <a:p>
            <a:pPr lvl="1"/>
            <a:r>
              <a:rPr lang="en-US" dirty="0" smtClean="0"/>
              <a:t>Takes care that the laws be faithfully executed </a:t>
            </a:r>
          </a:p>
          <a:p>
            <a:pPr lvl="2"/>
            <a:r>
              <a:rPr lang="en-US" dirty="0" smtClean="0"/>
              <a:t>Setting </a:t>
            </a:r>
            <a:r>
              <a:rPr lang="en-US" dirty="0"/>
              <a:t>l</a:t>
            </a:r>
            <a:r>
              <a:rPr lang="en-US" dirty="0" smtClean="0"/>
              <a:t>egislative agenda </a:t>
            </a:r>
          </a:p>
          <a:p>
            <a:pPr lvl="2"/>
            <a:r>
              <a:rPr lang="en-US" dirty="0" smtClean="0"/>
              <a:t>Executive agreements</a:t>
            </a:r>
          </a:p>
          <a:p>
            <a:pPr lvl="2"/>
            <a:r>
              <a:rPr lang="en-US" dirty="0" smtClean="0"/>
              <a:t>Power of persuasion </a:t>
            </a:r>
          </a:p>
          <a:p>
            <a:pPr lvl="2"/>
            <a:r>
              <a:rPr lang="en-US" dirty="0" smtClean="0"/>
              <a:t>Use bureaucracy </a:t>
            </a:r>
          </a:p>
        </p:txBody>
      </p:sp>
    </p:spTree>
    <p:extLst>
      <p:ext uri="{BB962C8B-B14F-4D97-AF65-F5344CB8AC3E}">
        <p14:creationId xmlns:p14="http://schemas.microsoft.com/office/powerpoint/2010/main" val="41997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Commander in chief </a:t>
            </a:r>
          </a:p>
          <a:p>
            <a:r>
              <a:rPr lang="en-US" dirty="0" smtClean="0"/>
              <a:t>2. Head of State </a:t>
            </a:r>
          </a:p>
          <a:p>
            <a:r>
              <a:rPr lang="en-US" dirty="0" smtClean="0"/>
              <a:t>3. Chief Diplomat</a:t>
            </a:r>
          </a:p>
          <a:p>
            <a:r>
              <a:rPr lang="en-US" dirty="0" smtClean="0"/>
              <a:t>4. Chief Executive </a:t>
            </a:r>
          </a:p>
          <a:p>
            <a:r>
              <a:rPr lang="en-US" dirty="0" smtClean="0"/>
              <a:t>5. Party Leader</a:t>
            </a:r>
          </a:p>
          <a:p>
            <a:r>
              <a:rPr lang="en-US" dirty="0" smtClean="0"/>
              <a:t>6. Economic Leader</a:t>
            </a:r>
          </a:p>
          <a:p>
            <a:r>
              <a:rPr lang="en-US" dirty="0" smtClean="0"/>
              <a:t>7. Legislative Leader </a:t>
            </a:r>
          </a:p>
          <a:p>
            <a:r>
              <a:rPr lang="en-US" dirty="0" smtClean="0">
                <a:hlinkClick r:id="rId2"/>
              </a:rPr>
              <a:t>Crash Course Presidential Power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Crash Course Presidential Power 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92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60" y="1752600"/>
            <a:ext cx="8229600" cy="4511722"/>
          </a:xfrm>
        </p:spPr>
        <p:txBody>
          <a:bodyPr>
            <a:normAutofit/>
          </a:bodyPr>
          <a:lstStyle/>
          <a:p>
            <a:r>
              <a:rPr lang="en-US" dirty="0" smtClean="0"/>
              <a:t>Commander in Chief: The </a:t>
            </a:r>
            <a:r>
              <a:rPr lang="en-US" dirty="0"/>
              <a:t>president is in charge of the U.S. armed </a:t>
            </a:r>
            <a:r>
              <a:rPr lang="en-US" dirty="0" smtClean="0"/>
              <a:t>forces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president decides where troops shall be </a:t>
            </a:r>
            <a:r>
              <a:rPr lang="en-US" dirty="0" smtClean="0"/>
              <a:t>stationed and </a:t>
            </a:r>
            <a:r>
              <a:rPr lang="en-US" dirty="0"/>
              <a:t>how weapons shall be used. </a:t>
            </a:r>
            <a:endParaRPr lang="en-US" dirty="0" smtClean="0"/>
          </a:p>
          <a:p>
            <a:pPr lvl="1"/>
            <a:r>
              <a:rPr lang="en-US" dirty="0" smtClean="0"/>
              <a:t>War </a:t>
            </a:r>
            <a:r>
              <a:rPr lang="en-US" dirty="0"/>
              <a:t>Powers Resolution (</a:t>
            </a:r>
            <a:r>
              <a:rPr lang="en-US" dirty="0" smtClean="0"/>
              <a:t>1973) </a:t>
            </a:r>
            <a:r>
              <a:rPr lang="en-US" dirty="0"/>
              <a:t>– president may send forces where US interests are threatened for 60 days.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</TotalTime>
  <Words>1522</Words>
  <Application>Microsoft Office PowerPoint</Application>
  <PresentationFormat>On-screen Show (4:3)</PresentationFormat>
  <Paragraphs>229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Executive Branch</vt:lpstr>
      <vt:lpstr>Bellringer 3/7</vt:lpstr>
      <vt:lpstr>The Presidency </vt:lpstr>
      <vt:lpstr>Vice President</vt:lpstr>
      <vt:lpstr>Presidential succession</vt:lpstr>
      <vt:lpstr>Presidential Powers </vt:lpstr>
      <vt:lpstr>Presidential Powers </vt:lpstr>
      <vt:lpstr>President’s Roles</vt:lpstr>
      <vt:lpstr>President’s roles</vt:lpstr>
      <vt:lpstr>President’s Roles</vt:lpstr>
      <vt:lpstr>President’s roles</vt:lpstr>
      <vt:lpstr>President’s roles </vt:lpstr>
      <vt:lpstr>President’s roles</vt:lpstr>
      <vt:lpstr>President’s roles</vt:lpstr>
      <vt:lpstr>President’s Roles</vt:lpstr>
      <vt:lpstr>Bellringer 3/8</vt:lpstr>
      <vt:lpstr>Foreign or domestic?</vt:lpstr>
      <vt:lpstr>Agree or disagree?</vt:lpstr>
      <vt:lpstr>Foreign policy</vt:lpstr>
      <vt:lpstr>PowerPoint Presentation</vt:lpstr>
      <vt:lpstr>Tools of foreign policy</vt:lpstr>
      <vt:lpstr>Tools of foreign policy</vt:lpstr>
      <vt:lpstr>Executive v. legislative</vt:lpstr>
      <vt:lpstr>Foreign Policy </vt:lpstr>
      <vt:lpstr>Bellringer 3/9</vt:lpstr>
      <vt:lpstr>Federal Bureaucracy </vt:lpstr>
      <vt:lpstr>Federal Bureaucracy </vt:lpstr>
      <vt:lpstr>PowerPoint Presentation</vt:lpstr>
      <vt:lpstr>Cabinet</vt:lpstr>
      <vt:lpstr>PowerPoint Presentation</vt:lpstr>
      <vt:lpstr>Cabinet Departments</vt:lpstr>
      <vt:lpstr>Federal bureaucracy</vt:lpstr>
      <vt:lpstr>Agencies </vt:lpstr>
      <vt:lpstr>Agencies </vt:lpstr>
      <vt:lpstr>Independent Agencies</vt:lpstr>
      <vt:lpstr>Independent executive agencies</vt:lpstr>
      <vt:lpstr>Independent regulatory agencies</vt:lpstr>
      <vt:lpstr>Oversight </vt:lpstr>
      <vt:lpstr>PowerPoint Presentation</vt:lpstr>
      <vt:lpstr>Independent Agencies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Branch</dc:title>
  <dc:creator>April Baxter</dc:creator>
  <cp:lastModifiedBy>Teacher</cp:lastModifiedBy>
  <cp:revision>220</cp:revision>
  <cp:lastPrinted>2015-09-30T17:47:42Z</cp:lastPrinted>
  <dcterms:created xsi:type="dcterms:W3CDTF">2013-09-29T13:39:56Z</dcterms:created>
  <dcterms:modified xsi:type="dcterms:W3CDTF">2017-03-07T15:09:17Z</dcterms:modified>
</cp:coreProperties>
</file>