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handoutMasterIdLst>
    <p:handoutMasterId r:id="rId34"/>
  </p:handoutMasterIdLst>
  <p:sldIdLst>
    <p:sldId id="256" r:id="rId2"/>
    <p:sldId id="273" r:id="rId3"/>
    <p:sldId id="274" r:id="rId4"/>
    <p:sldId id="258" r:id="rId5"/>
    <p:sldId id="259" r:id="rId6"/>
    <p:sldId id="314" r:id="rId7"/>
    <p:sldId id="315" r:id="rId8"/>
    <p:sldId id="316" r:id="rId9"/>
    <p:sldId id="317" r:id="rId10"/>
    <p:sldId id="285" r:id="rId11"/>
    <p:sldId id="310" r:id="rId12"/>
    <p:sldId id="267" r:id="rId13"/>
    <p:sldId id="321" r:id="rId14"/>
    <p:sldId id="276" r:id="rId15"/>
    <p:sldId id="284" r:id="rId16"/>
    <p:sldId id="301" r:id="rId17"/>
    <p:sldId id="308" r:id="rId18"/>
    <p:sldId id="309" r:id="rId19"/>
    <p:sldId id="290" r:id="rId20"/>
    <p:sldId id="291" r:id="rId21"/>
    <p:sldId id="292" r:id="rId22"/>
    <p:sldId id="293" r:id="rId23"/>
    <p:sldId id="294" r:id="rId24"/>
    <p:sldId id="318" r:id="rId25"/>
    <p:sldId id="312" r:id="rId26"/>
    <p:sldId id="295" r:id="rId27"/>
    <p:sldId id="296" r:id="rId28"/>
    <p:sldId id="298" r:id="rId29"/>
    <p:sldId id="303" r:id="rId30"/>
    <p:sldId id="305" r:id="rId31"/>
    <p:sldId id="306" r:id="rId32"/>
    <p:sldId id="307" r:id="rId3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9B7DAF-5A95-4C36-8645-3CF3DC40FA64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FC31FF-7EA3-4244-84FC-C8B42DD87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7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5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5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6899-A826-9B41-8A69-3B87E5AFD03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EC42-C327-7743-A54E-A778A2314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nbergclassroom.org/page/key-constitutional-concep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Convention - Ratification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one of the compromises reached at the Constitutional Convention?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2327"/>
            <a:ext cx="8042276" cy="5318606"/>
          </a:xfrm>
        </p:spPr>
        <p:txBody>
          <a:bodyPr>
            <a:normAutofit/>
          </a:bodyPr>
          <a:lstStyle/>
          <a:p>
            <a:r>
              <a:rPr lang="en-US" dirty="0" smtClean="0"/>
              <a:t>A constitution is </a:t>
            </a:r>
            <a:r>
              <a:rPr lang="en-US" dirty="0"/>
              <a:t>a set of laws that people accept as fundamental and basic to the structure and operation of their government. </a:t>
            </a:r>
            <a:endParaRPr lang="en-US" dirty="0" smtClean="0"/>
          </a:p>
          <a:p>
            <a:r>
              <a:rPr lang="en-US" dirty="0" smtClean="0"/>
              <a:t>Our Constitution </a:t>
            </a:r>
            <a:r>
              <a:rPr lang="en-US" dirty="0"/>
              <a:t>came into effect in 1789. It is still in effect today.</a:t>
            </a:r>
          </a:p>
          <a:p>
            <a:r>
              <a:rPr lang="en-US" b="1" dirty="0" smtClean="0"/>
              <a:t>James Madison</a:t>
            </a:r>
            <a:r>
              <a:rPr lang="en-US" b="1" dirty="0"/>
              <a:t> </a:t>
            </a:r>
            <a:r>
              <a:rPr lang="en-US" b="1" dirty="0" smtClean="0"/>
              <a:t>(5): </a:t>
            </a:r>
            <a:r>
              <a:rPr lang="en-US" dirty="0" smtClean="0"/>
              <a:t>Father of the Constitution and co-author of the Federalist papers.</a:t>
            </a:r>
          </a:p>
        </p:txBody>
      </p:sp>
    </p:spTree>
    <p:extLst>
      <p:ext uri="{BB962C8B-B14F-4D97-AF65-F5344CB8AC3E}">
        <p14:creationId xmlns:p14="http://schemas.microsoft.com/office/powerpoint/2010/main" val="18002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548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Americans </a:t>
            </a:r>
            <a:r>
              <a:rPr lang="en-US" dirty="0"/>
              <a:t>reacted differently to the the Constitution. </a:t>
            </a:r>
          </a:p>
          <a:p>
            <a:r>
              <a:rPr lang="en-US" b="1" dirty="0" smtClean="0"/>
              <a:t>Federalists (6): </a:t>
            </a:r>
            <a:r>
              <a:rPr lang="en-US" dirty="0" smtClean="0"/>
              <a:t>Group </a:t>
            </a:r>
            <a:r>
              <a:rPr lang="en-US" dirty="0"/>
              <a:t>that favored ratification of the Constitution and a loose interpretation of the Constitution</a:t>
            </a:r>
            <a:endParaRPr lang="en-US" dirty="0" smtClean="0"/>
          </a:p>
          <a:p>
            <a:pPr lvl="1"/>
            <a:r>
              <a:rPr lang="en-US" dirty="0" smtClean="0"/>
              <a:t>Wrote </a:t>
            </a:r>
            <a:r>
              <a:rPr lang="en-US" dirty="0"/>
              <a:t>the </a:t>
            </a:r>
            <a:r>
              <a:rPr lang="en-US" i="1" dirty="0"/>
              <a:t>Federalist </a:t>
            </a:r>
            <a:r>
              <a:rPr lang="en-US" i="1" dirty="0" smtClean="0"/>
              <a:t>Papers, a</a:t>
            </a:r>
            <a:r>
              <a:rPr lang="en-US" dirty="0" smtClean="0"/>
              <a:t> Series </a:t>
            </a:r>
            <a:r>
              <a:rPr lang="en-US" dirty="0"/>
              <a:t>of 85 articles and essays written by James Madison, Alexander Hamilton, and John </a:t>
            </a:r>
            <a:r>
              <a:rPr lang="en-US" dirty="0" smtClean="0"/>
              <a:t>Jay published under the pseudonym </a:t>
            </a:r>
            <a:r>
              <a:rPr lang="en-US" dirty="0" err="1" smtClean="0"/>
              <a:t>Publius</a:t>
            </a:r>
            <a:r>
              <a:rPr lang="en-US" dirty="0"/>
              <a:t>.</a:t>
            </a:r>
          </a:p>
          <a:p>
            <a:r>
              <a:rPr lang="en-US" b="1" dirty="0" smtClean="0"/>
              <a:t>Anti-Federalists (7): </a:t>
            </a:r>
            <a:r>
              <a:rPr lang="en-US" dirty="0" smtClean="0"/>
              <a:t>Group </a:t>
            </a:r>
            <a:r>
              <a:rPr lang="en-US" dirty="0"/>
              <a:t>that opposed the Constitution and supported a strict interpretation of the Constitution.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Groups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Federalists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Felt the Articles </a:t>
            </a:r>
            <a:r>
              <a:rPr lang="en-US" dirty="0"/>
              <a:t>were ineffective </a:t>
            </a:r>
          </a:p>
          <a:p>
            <a:r>
              <a:rPr lang="en-US" dirty="0"/>
              <a:t>For Ratification of the Constitution </a:t>
            </a:r>
          </a:p>
          <a:p>
            <a:r>
              <a:rPr lang="en-US" dirty="0"/>
              <a:t>Bill of Rights not necessary </a:t>
            </a:r>
          </a:p>
          <a:p>
            <a:r>
              <a:rPr lang="en-US" dirty="0"/>
              <a:t>Strong national government and reduced state’s power. </a:t>
            </a:r>
            <a:endParaRPr lang="en-US" dirty="0" smtClean="0"/>
          </a:p>
          <a:p>
            <a:r>
              <a:rPr lang="en-US" i="1" u="sng" dirty="0" smtClean="0"/>
              <a:t>Loose </a:t>
            </a:r>
            <a:r>
              <a:rPr lang="en-US" i="1" u="sng" dirty="0"/>
              <a:t>interpretation </a:t>
            </a:r>
            <a:r>
              <a:rPr lang="en-US" dirty="0"/>
              <a:t>of the Constitution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Anti-Federalists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 </a:t>
            </a:r>
            <a:r>
              <a:rPr lang="en-US" dirty="0"/>
              <a:t>the Articles of Confederation.</a:t>
            </a:r>
          </a:p>
          <a:p>
            <a:r>
              <a:rPr lang="en-US" dirty="0"/>
              <a:t>Opposed the new Constitution</a:t>
            </a:r>
          </a:p>
          <a:p>
            <a:r>
              <a:rPr lang="en-US" dirty="0"/>
              <a:t>Bill of Rights needed </a:t>
            </a:r>
          </a:p>
          <a:p>
            <a:r>
              <a:rPr lang="en-US" dirty="0"/>
              <a:t>Weak central government  and strong state power</a:t>
            </a:r>
          </a:p>
          <a:p>
            <a:r>
              <a:rPr lang="en-US" i="1" u="sng" dirty="0"/>
              <a:t>Strict interpretation </a:t>
            </a:r>
            <a:r>
              <a:rPr lang="en-US" dirty="0"/>
              <a:t>of the Constitution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vs. Loose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30986"/>
          </a:xfrm>
        </p:spPr>
        <p:txBody>
          <a:bodyPr>
            <a:normAutofit/>
          </a:bodyPr>
          <a:lstStyle/>
          <a:p>
            <a:r>
              <a:rPr lang="en-US" dirty="0" smtClean="0"/>
              <a:t>Interpretation of the Constitution</a:t>
            </a:r>
          </a:p>
          <a:p>
            <a:r>
              <a:rPr lang="en-US" dirty="0" smtClean="0"/>
              <a:t>Loose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Favors stronger federal government</a:t>
            </a:r>
          </a:p>
          <a:p>
            <a:pPr lvl="1"/>
            <a:r>
              <a:rPr lang="en-US" dirty="0" smtClean="0"/>
              <a:t>What the </a:t>
            </a:r>
            <a:r>
              <a:rPr lang="en-US" dirty="0"/>
              <a:t>Constitution did not forbid, it </a:t>
            </a:r>
            <a:r>
              <a:rPr lang="en-US" dirty="0" smtClean="0"/>
              <a:t>allowed</a:t>
            </a:r>
          </a:p>
          <a:p>
            <a:r>
              <a:rPr lang="en-US" dirty="0" smtClean="0"/>
              <a:t>Strict:</a:t>
            </a:r>
          </a:p>
          <a:p>
            <a:pPr lvl="1"/>
            <a:r>
              <a:rPr lang="en-US" dirty="0" smtClean="0"/>
              <a:t>Favors State rights</a:t>
            </a:r>
          </a:p>
          <a:p>
            <a:pPr lvl="1"/>
            <a:r>
              <a:rPr lang="en-US" dirty="0" smtClean="0"/>
              <a:t>Literal interpretation of the Constitution - what the </a:t>
            </a:r>
            <a:r>
              <a:rPr lang="en-US" dirty="0"/>
              <a:t>Constitution did not allow it </a:t>
            </a:r>
            <a:r>
              <a:rPr lang="en-US" dirty="0" smtClean="0"/>
              <a:t>forbade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controversies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sex marriage</a:t>
            </a:r>
          </a:p>
          <a:p>
            <a:r>
              <a:rPr lang="en-US" dirty="0" smtClean="0"/>
              <a:t>Health Care</a:t>
            </a:r>
            <a:endParaRPr lang="en-US" dirty="0"/>
          </a:p>
          <a:p>
            <a:r>
              <a:rPr lang="en-US" dirty="0" smtClean="0"/>
              <a:t>Security v</a:t>
            </a:r>
            <a:r>
              <a:rPr lang="en-US" dirty="0"/>
              <a:t>. Civil Liberties</a:t>
            </a:r>
          </a:p>
          <a:p>
            <a:r>
              <a:rPr lang="en-US" dirty="0" smtClean="0"/>
              <a:t>Right </a:t>
            </a:r>
            <a:r>
              <a:rPr lang="en-US" dirty="0"/>
              <a:t>to bear Arms v. Gun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</a:t>
            </a:r>
            <a:r>
              <a:rPr lang="en-US" dirty="0" smtClean="0"/>
              <a:t>2/21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purpose of the </a:t>
            </a:r>
            <a:r>
              <a:rPr lang="en-US" i="1" dirty="0" smtClean="0"/>
              <a:t>Federalist Papers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8902"/>
          </a:xfrm>
        </p:spPr>
        <p:txBody>
          <a:bodyPr>
            <a:normAutofit/>
          </a:bodyPr>
          <a:lstStyle/>
          <a:p>
            <a:r>
              <a:rPr lang="en-US" dirty="0" smtClean="0"/>
              <a:t>The first state ratified the Constitution on December 7, 1787.</a:t>
            </a:r>
          </a:p>
          <a:p>
            <a:pPr lvl="1"/>
            <a:r>
              <a:rPr lang="en-US" b="1" dirty="0" smtClean="0"/>
              <a:t>Ratification (8)</a:t>
            </a:r>
            <a:r>
              <a:rPr lang="en-US" dirty="0" smtClean="0"/>
              <a:t>: </a:t>
            </a:r>
            <a:r>
              <a:rPr lang="en-US" dirty="0"/>
              <a:t>to make an act official; accepting the </a:t>
            </a:r>
            <a:r>
              <a:rPr lang="en-US" dirty="0" smtClean="0"/>
              <a:t>Constitution as our plan of government.</a:t>
            </a:r>
          </a:p>
          <a:p>
            <a:r>
              <a:rPr lang="en-US" dirty="0" smtClean="0"/>
              <a:t>Some states wanted the Constitution amended  to include a Bill of Rights.</a:t>
            </a:r>
          </a:p>
          <a:p>
            <a:r>
              <a:rPr lang="en-US" dirty="0" smtClean="0"/>
              <a:t>The Constitution went into effect on March 4, 1789.</a:t>
            </a:r>
          </a:p>
          <a:p>
            <a:pPr lvl="1"/>
            <a:r>
              <a:rPr lang="en-US" dirty="0" smtClean="0"/>
              <a:t>Article VII required nine states to ratify </a:t>
            </a:r>
          </a:p>
        </p:txBody>
      </p:sp>
    </p:spTree>
    <p:extLst>
      <p:ext uri="{BB962C8B-B14F-4D97-AF65-F5344CB8AC3E}">
        <p14:creationId xmlns:p14="http://schemas.microsoft.com/office/powerpoint/2010/main" val="7222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2-09 at 4.53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32" r="-28932"/>
          <a:stretch>
            <a:fillRect/>
          </a:stretch>
        </p:blipFill>
        <p:spPr>
          <a:xfrm>
            <a:off x="549275" y="635000"/>
            <a:ext cx="8042275" cy="5888038"/>
          </a:xfrm>
        </p:spPr>
      </p:pic>
    </p:spTree>
    <p:extLst>
      <p:ext uri="{BB962C8B-B14F-4D97-AF65-F5344CB8AC3E}">
        <p14:creationId xmlns:p14="http://schemas.microsoft.com/office/powerpoint/2010/main" val="25128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68332"/>
          </a:xfrm>
        </p:spPr>
        <p:txBody>
          <a:bodyPr>
            <a:normAutofit/>
          </a:bodyPr>
          <a:lstStyle/>
          <a:p>
            <a:r>
              <a:rPr lang="en-US" dirty="0" smtClean="0"/>
              <a:t>Within the Constitution there are five fundamental principles.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P</a:t>
            </a:r>
            <a:r>
              <a:rPr lang="en-US" dirty="0" smtClean="0"/>
              <a:t>lease </a:t>
            </a:r>
            <a:r>
              <a:rPr lang="en-US" b="1" dirty="0" smtClean="0"/>
              <a:t>L</a:t>
            </a:r>
            <a:r>
              <a:rPr lang="en-US" dirty="0" smtClean="0"/>
              <a:t>et </a:t>
            </a:r>
            <a:r>
              <a:rPr lang="en-US" b="1" dirty="0" smtClean="0"/>
              <a:t>F</a:t>
            </a:r>
            <a:r>
              <a:rPr lang="en-US" dirty="0" smtClean="0"/>
              <a:t>riday </a:t>
            </a:r>
            <a:r>
              <a:rPr lang="en-US" b="1" dirty="0" smtClean="0"/>
              <a:t>C</a:t>
            </a:r>
            <a:r>
              <a:rPr lang="en-US" dirty="0" smtClean="0"/>
              <a:t>ome </a:t>
            </a:r>
            <a:r>
              <a:rPr lang="en-US" b="1" dirty="0" smtClean="0"/>
              <a:t>S</a:t>
            </a:r>
            <a:r>
              <a:rPr lang="en-US" dirty="0" smtClean="0"/>
              <a:t>oon”</a:t>
            </a:r>
          </a:p>
          <a:p>
            <a:r>
              <a:rPr lang="en-US" dirty="0" smtClean="0"/>
              <a:t>These are:</a:t>
            </a:r>
          </a:p>
          <a:p>
            <a:pPr lvl="1"/>
            <a:r>
              <a:rPr lang="en-US" dirty="0" smtClean="0"/>
              <a:t>Popular Sovereignty </a:t>
            </a:r>
          </a:p>
          <a:p>
            <a:pPr lvl="1"/>
            <a:r>
              <a:rPr lang="en-US" dirty="0" smtClean="0"/>
              <a:t>Limited Government</a:t>
            </a:r>
          </a:p>
          <a:p>
            <a:pPr lvl="1"/>
            <a:r>
              <a:rPr lang="en-US" dirty="0" smtClean="0"/>
              <a:t>Federalism </a:t>
            </a:r>
          </a:p>
          <a:p>
            <a:pPr lvl="1"/>
            <a:r>
              <a:rPr lang="en-US" dirty="0" smtClean="0"/>
              <a:t>Checks and balances</a:t>
            </a:r>
          </a:p>
          <a:p>
            <a:pPr lvl="1"/>
            <a:r>
              <a:rPr lang="en-US" dirty="0" smtClean="0"/>
              <a:t>Separation of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already know about </a:t>
            </a:r>
            <a:r>
              <a:rPr lang="en-US" smtClean="0"/>
              <a:t>the Constitution?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Popular sovereignty (9)</a:t>
            </a:r>
            <a:r>
              <a:rPr lang="en-US" dirty="0" smtClean="0"/>
              <a:t>: </a:t>
            </a:r>
            <a:r>
              <a:rPr lang="en-US" dirty="0"/>
              <a:t>authority of the government is created and sustained by the consent of its </a:t>
            </a:r>
            <a:r>
              <a:rPr lang="en-US" dirty="0" smtClean="0"/>
              <a:t>people</a:t>
            </a:r>
          </a:p>
          <a:p>
            <a:r>
              <a:rPr lang="en-US" dirty="0"/>
              <a:t>G</a:t>
            </a:r>
            <a:r>
              <a:rPr lang="en-US" dirty="0" smtClean="0"/>
              <a:t>overnment of the United States gets its power from the American people.</a:t>
            </a:r>
          </a:p>
        </p:txBody>
      </p:sp>
    </p:spTree>
    <p:extLst>
      <p:ext uri="{BB962C8B-B14F-4D97-AF65-F5344CB8AC3E}">
        <p14:creationId xmlns:p14="http://schemas.microsoft.com/office/powerpoint/2010/main" val="23153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government – </a:t>
            </a:r>
            <a:r>
              <a:rPr lang="en-US" dirty="0"/>
              <a:t>the </a:t>
            </a:r>
            <a:r>
              <a:rPr lang="en-US" dirty="0" smtClean="0"/>
              <a:t>government has limited power by a constitution or agreement.</a:t>
            </a:r>
          </a:p>
          <a:p>
            <a:r>
              <a:rPr lang="en-US" dirty="0" smtClean="0"/>
              <a:t>The Constitution sets those limits on government to protect the people’s rights.</a:t>
            </a:r>
          </a:p>
        </p:txBody>
      </p:sp>
    </p:spTree>
    <p:extLst>
      <p:ext uri="{BB962C8B-B14F-4D97-AF65-F5344CB8AC3E}">
        <p14:creationId xmlns:p14="http://schemas.microsoft.com/office/powerpoint/2010/main" val="78979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69932"/>
          </a:xfrm>
        </p:spPr>
        <p:txBody>
          <a:bodyPr>
            <a:normAutofit/>
          </a:bodyPr>
          <a:lstStyle/>
          <a:p>
            <a:r>
              <a:rPr lang="en-US" b="1" dirty="0" smtClean="0"/>
              <a:t>Federalism (10): </a:t>
            </a:r>
            <a:r>
              <a:rPr lang="en-US" dirty="0"/>
              <a:t>The sharing of power between the national and state government</a:t>
            </a:r>
            <a:endParaRPr lang="en-US" dirty="0" smtClean="0"/>
          </a:p>
          <a:p>
            <a:r>
              <a:rPr lang="en-US" dirty="0" smtClean="0"/>
              <a:t>The founders needed a strong federal government, but wanted to keep independent state governments to preserve self-government. </a:t>
            </a:r>
          </a:p>
        </p:txBody>
      </p:sp>
    </p:spTree>
    <p:extLst>
      <p:ext uri="{BB962C8B-B14F-4D97-AF65-F5344CB8AC3E}">
        <p14:creationId xmlns:p14="http://schemas.microsoft.com/office/powerpoint/2010/main" val="24949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037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Delegated powers (11): </a:t>
            </a:r>
            <a:r>
              <a:rPr lang="en-US" dirty="0" smtClean="0"/>
              <a:t>powers of the federal government that are specifically described and assigned in the US Constitution</a:t>
            </a:r>
          </a:p>
          <a:p>
            <a:r>
              <a:rPr lang="en-US" b="1" dirty="0" smtClean="0"/>
              <a:t>Reserved powers (12): </a:t>
            </a:r>
            <a:r>
              <a:rPr lang="en-US" dirty="0" smtClean="0"/>
              <a:t>powers not specifically delegated to the federal government and that belong to the states</a:t>
            </a:r>
          </a:p>
          <a:p>
            <a:r>
              <a:rPr lang="en-US" b="1" dirty="0" smtClean="0"/>
              <a:t>Concurrent powers (13): </a:t>
            </a:r>
            <a:r>
              <a:rPr lang="en-US" dirty="0" smtClean="0"/>
              <a:t>powers shared by both the federal government and each constituent political unit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5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9" y="1417638"/>
            <a:ext cx="7072312" cy="5068887"/>
          </a:xfrm>
        </p:spPr>
      </p:pic>
    </p:spTree>
    <p:extLst>
      <p:ext uri="{BB962C8B-B14F-4D97-AF65-F5344CB8AC3E}">
        <p14:creationId xmlns:p14="http://schemas.microsoft.com/office/powerpoint/2010/main" val="22411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58635"/>
            <a:ext cx="8042276" cy="4851399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when a state law disagrees with the Constitution or with a federal law? </a:t>
            </a:r>
          </a:p>
          <a:p>
            <a:pPr lvl="1"/>
            <a:r>
              <a:rPr lang="en-US" dirty="0" smtClean="0"/>
              <a:t>The state law is invalid. </a:t>
            </a:r>
          </a:p>
          <a:p>
            <a:r>
              <a:rPr lang="en-US" b="1" dirty="0" smtClean="0"/>
              <a:t>Supremacy Clause (14)</a:t>
            </a:r>
            <a:r>
              <a:rPr lang="en-US" dirty="0" smtClean="0"/>
              <a:t>: clause that states the Constitution and the laws of the federal government are the supreme law of the 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of powers-  a division of power among three branches of government</a:t>
            </a:r>
          </a:p>
          <a:p>
            <a:pPr lvl="1"/>
            <a:r>
              <a:rPr lang="en-US" dirty="0" smtClean="0"/>
              <a:t>Legislative: makes laws</a:t>
            </a:r>
          </a:p>
          <a:p>
            <a:pPr lvl="1"/>
            <a:r>
              <a:rPr lang="en-US" dirty="0" smtClean="0"/>
              <a:t>Executive: enforces laws</a:t>
            </a:r>
          </a:p>
          <a:p>
            <a:pPr lvl="1"/>
            <a:r>
              <a:rPr lang="en-US" dirty="0" smtClean="0"/>
              <a:t>Judicial: interprets laws</a:t>
            </a:r>
          </a:p>
          <a:p>
            <a:r>
              <a:rPr lang="en-US" dirty="0" smtClean="0"/>
              <a:t>Goal is to prevent one group of people from having all of the power. </a:t>
            </a:r>
          </a:p>
        </p:txBody>
      </p:sp>
    </p:spTree>
    <p:extLst>
      <p:ext uri="{BB962C8B-B14F-4D97-AF65-F5344CB8AC3E}">
        <p14:creationId xmlns:p14="http://schemas.microsoft.com/office/powerpoint/2010/main" val="24817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Checks and balances - limits </a:t>
            </a:r>
            <a:r>
              <a:rPr lang="en-US" dirty="0"/>
              <a:t>imposed on all branches of a government by vesting in each branch the right to amend or void those acts of </a:t>
            </a:r>
            <a:r>
              <a:rPr lang="en-US" dirty="0" smtClean="0"/>
              <a:t>another</a:t>
            </a:r>
          </a:p>
          <a:p>
            <a:pPr lvl="1"/>
            <a:r>
              <a:rPr lang="en-US" dirty="0" smtClean="0"/>
              <a:t>This ensures that no branch of the federal government becomes too strong.</a:t>
            </a:r>
          </a:p>
          <a:p>
            <a:pPr lvl="1"/>
            <a:r>
              <a:rPr lang="en-US" b="1" dirty="0"/>
              <a:t>Judicial Review (15)</a:t>
            </a:r>
            <a:r>
              <a:rPr lang="en-US" dirty="0"/>
              <a:t>: Authority of the Supreme Court to determine whether acts or laws are constitutional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Established by Marbury v. Madison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7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 Analysis?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1"/>
            <a:ext cx="8042276" cy="49360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Artist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dirty="0" smtClean="0"/>
              <a:t>viewpoint</a:t>
            </a:r>
          </a:p>
          <a:p>
            <a:pPr lvl="1"/>
            <a:r>
              <a:rPr lang="en-US" dirty="0" smtClean="0"/>
              <a:t>What is the subject</a:t>
            </a:r>
          </a:p>
          <a:p>
            <a:pPr lvl="1"/>
            <a:r>
              <a:rPr lang="en-US" dirty="0" smtClean="0"/>
              <a:t>How is it portrayed</a:t>
            </a:r>
            <a:endParaRPr lang="en-US" dirty="0"/>
          </a:p>
          <a:p>
            <a:r>
              <a:rPr lang="en-US" dirty="0"/>
              <a:t>Symbols</a:t>
            </a:r>
          </a:p>
          <a:p>
            <a:r>
              <a:rPr lang="en-US" dirty="0"/>
              <a:t>Captions</a:t>
            </a:r>
          </a:p>
          <a:p>
            <a:r>
              <a:rPr lang="en-US" dirty="0"/>
              <a:t>Humor and </a:t>
            </a:r>
            <a:r>
              <a:rPr lang="en-US" dirty="0" smtClean="0"/>
              <a:t>Satire</a:t>
            </a:r>
          </a:p>
          <a:p>
            <a:pPr lvl="1"/>
            <a:r>
              <a:rPr lang="en-US" dirty="0" smtClean="0"/>
              <a:t>Caricature</a:t>
            </a:r>
          </a:p>
          <a:p>
            <a:pPr lvl="1"/>
            <a:r>
              <a:rPr lang="en-US" dirty="0" smtClean="0"/>
              <a:t>Satire</a:t>
            </a:r>
          </a:p>
          <a:p>
            <a:pPr lvl="1"/>
            <a:r>
              <a:rPr lang="en-US" dirty="0" smtClean="0"/>
              <a:t>Stereotype </a:t>
            </a:r>
            <a:endParaRPr lang="en-US" dirty="0"/>
          </a:p>
          <a:p>
            <a:r>
              <a:rPr lang="en-US" dirty="0"/>
              <a:t>Historical Images</a:t>
            </a:r>
          </a:p>
        </p:txBody>
      </p:sp>
      <p:pic>
        <p:nvPicPr>
          <p:cNvPr id="9221" name="Picture 5" descr="MCj04344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237013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0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42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Articles of Confederation were the first plan of government. </a:t>
            </a:r>
          </a:p>
          <a:p>
            <a:r>
              <a:rPr lang="en-US" dirty="0"/>
              <a:t>G</a:t>
            </a:r>
            <a:r>
              <a:rPr lang="en-US" dirty="0" smtClean="0"/>
              <a:t>overnment set up under the Articles proved to have many weaknesses.</a:t>
            </a:r>
          </a:p>
          <a:p>
            <a:pPr lvl="1"/>
            <a:r>
              <a:rPr lang="en-US" dirty="0" smtClean="0"/>
              <a:t>Inability of federal government to tax</a:t>
            </a:r>
          </a:p>
          <a:p>
            <a:pPr lvl="1"/>
            <a:r>
              <a:rPr lang="en-US" dirty="0" smtClean="0"/>
              <a:t>No executive or judicial branch</a:t>
            </a:r>
          </a:p>
          <a:p>
            <a:pPr lvl="1"/>
            <a:r>
              <a:rPr lang="en-US" dirty="0" smtClean="0"/>
              <a:t>No control over trade between states or foreign nations</a:t>
            </a:r>
          </a:p>
          <a:p>
            <a:r>
              <a:rPr lang="en-US" dirty="0"/>
              <a:t>W</a:t>
            </a:r>
            <a:r>
              <a:rPr lang="en-US" dirty="0" smtClean="0"/>
              <a:t>eaknesses revealed during Shay’s Rebellion.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9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37" r="-18137"/>
          <a:stretch>
            <a:fillRect/>
          </a:stretch>
        </p:blipFill>
        <p:spPr>
          <a:xfrm>
            <a:off x="549275" y="525463"/>
            <a:ext cx="8042275" cy="5875337"/>
          </a:xfrm>
        </p:spPr>
      </p:pic>
    </p:spTree>
    <p:extLst>
      <p:ext uri="{BB962C8B-B14F-4D97-AF65-F5344CB8AC3E}">
        <p14:creationId xmlns:p14="http://schemas.microsoft.com/office/powerpoint/2010/main" val="18790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c8e69ccc0d8c61eb8f81d4d76c084e2_1M.png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40" r="-28140"/>
          <a:stretch>
            <a:fillRect/>
          </a:stretch>
        </p:blipFill>
        <p:spPr>
          <a:xfrm>
            <a:off x="549275" y="558800"/>
            <a:ext cx="8042275" cy="5961063"/>
          </a:xfrm>
        </p:spPr>
      </p:pic>
    </p:spTree>
    <p:extLst>
      <p:ext uri="{BB962C8B-B14F-4D97-AF65-F5344CB8AC3E}">
        <p14:creationId xmlns:p14="http://schemas.microsoft.com/office/powerpoint/2010/main" val="17447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principle of the Constitution do you think is most important for a government to protect in today’s society and explain why?</a:t>
            </a:r>
          </a:p>
          <a:p>
            <a:r>
              <a:rPr lang="en-US" dirty="0" smtClean="0"/>
              <a:t>In your response cite specific reasons to support your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53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1787, 12 of the states sent delegates to a meeting in Philadelphia to revise the Articles of Confederation</a:t>
            </a:r>
          </a:p>
          <a:p>
            <a:pPr lvl="1"/>
            <a:r>
              <a:rPr lang="en-US" dirty="0" smtClean="0"/>
              <a:t>Delegates adopted a new plan of government instead.</a:t>
            </a:r>
          </a:p>
          <a:p>
            <a:r>
              <a:rPr lang="en-US" b="1" dirty="0" smtClean="0"/>
              <a:t>Constitutional Convention (1): </a:t>
            </a:r>
            <a:r>
              <a:rPr lang="en-US" dirty="0" smtClean="0"/>
              <a:t>Meeting </a:t>
            </a:r>
            <a:r>
              <a:rPr lang="en-US" dirty="0"/>
              <a:t>of state delegates in 1787 leading to adoption of a new constitution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www.annenbergclassroom.org/page/key-constitutional-concepts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03852"/>
          </a:xfrm>
        </p:spPr>
        <p:txBody>
          <a:bodyPr>
            <a:normAutofit/>
          </a:bodyPr>
          <a:lstStyle/>
          <a:p>
            <a:r>
              <a:rPr lang="en-US" dirty="0" smtClean="0"/>
              <a:t>Despite agreement on the need for a new government, deciding the new organization of the government was a matter of debate. </a:t>
            </a:r>
          </a:p>
          <a:p>
            <a:r>
              <a:rPr lang="en-US" dirty="0" smtClean="0"/>
              <a:t>Issues that were debated include:</a:t>
            </a:r>
          </a:p>
          <a:p>
            <a:pPr lvl="1"/>
            <a:r>
              <a:rPr lang="en-US" dirty="0" smtClean="0"/>
              <a:t>Election of President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Slavery </a:t>
            </a:r>
          </a:p>
          <a:p>
            <a:pPr lvl="1"/>
            <a:r>
              <a:rPr lang="en-US" dirty="0" smtClean="0"/>
              <a:t>Import/Export Tax</a:t>
            </a:r>
          </a:p>
        </p:txBody>
      </p:sp>
    </p:spTree>
    <p:extLst>
      <p:ext uri="{BB962C8B-B14F-4D97-AF65-F5344CB8AC3E}">
        <p14:creationId xmlns:p14="http://schemas.microsoft.com/office/powerpoint/2010/main" val="30800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Compromises: Election of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41140"/>
          </a:xfrm>
        </p:spPr>
        <p:txBody>
          <a:bodyPr>
            <a:normAutofit/>
          </a:bodyPr>
          <a:lstStyle/>
          <a:p>
            <a:r>
              <a:rPr lang="en-US" dirty="0" smtClean="0"/>
              <a:t>Federal Power Supporters</a:t>
            </a:r>
          </a:p>
          <a:p>
            <a:pPr lvl="1"/>
            <a:r>
              <a:rPr lang="en-US" dirty="0" smtClean="0"/>
              <a:t>Vote by Congress</a:t>
            </a:r>
          </a:p>
          <a:p>
            <a:pPr lvl="1"/>
            <a:r>
              <a:rPr lang="en-US" dirty="0" smtClean="0"/>
              <a:t>Longer presidential term</a:t>
            </a:r>
          </a:p>
          <a:p>
            <a:r>
              <a:rPr lang="en-US" dirty="0" smtClean="0"/>
              <a:t>State Rights Supporters</a:t>
            </a:r>
          </a:p>
          <a:p>
            <a:pPr lvl="1"/>
            <a:r>
              <a:rPr lang="en-US" dirty="0" smtClean="0"/>
              <a:t>Direct election by qualified voters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horter presidential term</a:t>
            </a:r>
          </a:p>
          <a:p>
            <a:r>
              <a:rPr lang="en-US" dirty="0" smtClean="0"/>
              <a:t>Compromise:</a:t>
            </a:r>
          </a:p>
          <a:p>
            <a:pPr lvl="1"/>
            <a:r>
              <a:rPr lang="en-US" dirty="0" smtClean="0"/>
              <a:t>Indirect election by the Electoral College</a:t>
            </a:r>
          </a:p>
          <a:p>
            <a:pPr lvl="1"/>
            <a:r>
              <a:rPr lang="en-US" dirty="0" smtClean="0"/>
              <a:t>Four-year presidential 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Compromises: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7638"/>
            <a:ext cx="8042276" cy="51550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Virginia Plan </a:t>
            </a:r>
          </a:p>
          <a:p>
            <a:pPr lvl="1"/>
            <a:r>
              <a:rPr lang="en-US" dirty="0" smtClean="0"/>
              <a:t>3 branch government</a:t>
            </a:r>
          </a:p>
          <a:p>
            <a:pPr lvl="1"/>
            <a:r>
              <a:rPr lang="en-US" dirty="0" smtClean="0"/>
              <a:t>Two house legislature </a:t>
            </a:r>
          </a:p>
          <a:p>
            <a:pPr lvl="1"/>
            <a:r>
              <a:rPr lang="en-US" dirty="0" smtClean="0"/>
              <a:t>Representation based on population </a:t>
            </a:r>
          </a:p>
          <a:p>
            <a:r>
              <a:rPr lang="en-US" dirty="0" smtClean="0"/>
              <a:t>New Jersey Plan</a:t>
            </a:r>
          </a:p>
          <a:p>
            <a:pPr lvl="1"/>
            <a:r>
              <a:rPr lang="en-US" dirty="0" smtClean="0"/>
              <a:t>3 branch government</a:t>
            </a:r>
          </a:p>
          <a:p>
            <a:pPr lvl="1"/>
            <a:r>
              <a:rPr lang="en-US" dirty="0" smtClean="0"/>
              <a:t>One house legislature </a:t>
            </a:r>
          </a:p>
          <a:p>
            <a:pPr lvl="1"/>
            <a:r>
              <a:rPr lang="en-US" dirty="0" smtClean="0"/>
              <a:t>Representation based on equality (1 voter each)</a:t>
            </a:r>
          </a:p>
          <a:p>
            <a:r>
              <a:rPr lang="en-US" b="1" dirty="0" smtClean="0"/>
              <a:t>Great Compromise/Connecticut Plan (2)</a:t>
            </a:r>
            <a:r>
              <a:rPr lang="en-US" dirty="0" smtClean="0"/>
              <a:t>: Comprise that created a bicameral legislature with representation both equal and based upon population</a:t>
            </a:r>
          </a:p>
          <a:p>
            <a:pPr lvl="1"/>
            <a:r>
              <a:rPr lang="en-US" dirty="0" smtClean="0"/>
              <a:t>Bicameral legislature </a:t>
            </a:r>
          </a:p>
          <a:p>
            <a:pPr lvl="2"/>
            <a:r>
              <a:rPr lang="en-US" dirty="0" smtClean="0"/>
              <a:t>House of Representatives – based on population</a:t>
            </a:r>
          </a:p>
          <a:p>
            <a:pPr lvl="2"/>
            <a:r>
              <a:rPr lang="en-US" dirty="0" smtClean="0"/>
              <a:t>Senate – each state has 2 senators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Compromises: Slave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Northern States:</a:t>
            </a:r>
          </a:p>
          <a:p>
            <a:pPr lvl="1"/>
            <a:r>
              <a:rPr lang="en-US" dirty="0" smtClean="0"/>
              <a:t>Slaves not counted as part of the population</a:t>
            </a:r>
          </a:p>
          <a:p>
            <a:r>
              <a:rPr lang="en-US" dirty="0" smtClean="0"/>
              <a:t>Southern States:</a:t>
            </a:r>
          </a:p>
          <a:p>
            <a:pPr lvl="1"/>
            <a:r>
              <a:rPr lang="en-US" dirty="0" smtClean="0"/>
              <a:t>Slaves count as part of the population</a:t>
            </a:r>
          </a:p>
          <a:p>
            <a:r>
              <a:rPr lang="en-US" b="1" dirty="0" smtClean="0"/>
              <a:t>3/5 Compromise (3)</a:t>
            </a:r>
            <a:r>
              <a:rPr lang="en-US" dirty="0" smtClean="0"/>
              <a:t>:Compromise </a:t>
            </a:r>
            <a:r>
              <a:rPr lang="en-US" dirty="0"/>
              <a:t>regarding how slaves were counted in the population with regard to </a:t>
            </a:r>
            <a:r>
              <a:rPr lang="en-US" dirty="0" smtClean="0"/>
              <a:t>representation; </a:t>
            </a:r>
            <a:r>
              <a:rPr lang="en-US" dirty="0"/>
              <a:t>Every five slaves would count as three individuals in terms of population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79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73573"/>
          </a:xfrm>
        </p:spPr>
        <p:txBody>
          <a:bodyPr/>
          <a:lstStyle/>
          <a:p>
            <a:r>
              <a:rPr lang="en-US" dirty="0" smtClean="0"/>
              <a:t>Compromise: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8436"/>
            <a:ext cx="8042276" cy="5639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Northern states:</a:t>
            </a:r>
          </a:p>
          <a:p>
            <a:pPr lvl="1"/>
            <a:r>
              <a:rPr lang="en-US" dirty="0" smtClean="0"/>
              <a:t>Federal regulation of all trade</a:t>
            </a:r>
          </a:p>
          <a:p>
            <a:pPr lvl="1"/>
            <a:r>
              <a:rPr lang="en-US" dirty="0" smtClean="0"/>
              <a:t>Federal government can tax imported and exported goods</a:t>
            </a:r>
          </a:p>
          <a:p>
            <a:r>
              <a:rPr lang="en-US" dirty="0" smtClean="0"/>
              <a:t>Southern states: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 regulation of trade</a:t>
            </a:r>
          </a:p>
          <a:p>
            <a:pPr lvl="1"/>
            <a:r>
              <a:rPr lang="en-US" dirty="0"/>
              <a:t>Federal government </a:t>
            </a:r>
            <a:r>
              <a:rPr lang="en-US" dirty="0" smtClean="0"/>
              <a:t>can not tax exported goods</a:t>
            </a:r>
          </a:p>
          <a:p>
            <a:pPr lvl="1"/>
            <a:r>
              <a:rPr lang="en-US" dirty="0" smtClean="0"/>
              <a:t>Feared federal ban on slave trade</a:t>
            </a:r>
          </a:p>
          <a:p>
            <a:r>
              <a:rPr lang="en-US" dirty="0" smtClean="0"/>
              <a:t>Commerce Compromise:</a:t>
            </a:r>
          </a:p>
          <a:p>
            <a:pPr lvl="1"/>
            <a:r>
              <a:rPr lang="en-US" dirty="0" smtClean="0"/>
              <a:t>Federal regulation of interstate and international trade</a:t>
            </a:r>
          </a:p>
          <a:p>
            <a:pPr lvl="2"/>
            <a:r>
              <a:rPr lang="en-US" b="1" dirty="0" smtClean="0"/>
              <a:t>Interstate commerce (4)</a:t>
            </a:r>
            <a:r>
              <a:rPr lang="en-US" dirty="0" smtClean="0"/>
              <a:t>: trade between states; under federal regulation </a:t>
            </a:r>
          </a:p>
          <a:p>
            <a:pPr lvl="1"/>
            <a:r>
              <a:rPr lang="en-US" dirty="0" smtClean="0"/>
              <a:t>State regulation of intrastate trade</a:t>
            </a:r>
          </a:p>
          <a:p>
            <a:pPr lvl="1"/>
            <a:r>
              <a:rPr lang="en-US" dirty="0" smtClean="0"/>
              <a:t>No export tax</a:t>
            </a:r>
          </a:p>
          <a:p>
            <a:pPr lvl="1"/>
            <a:r>
              <a:rPr lang="en-US" dirty="0" smtClean="0"/>
              <a:t>No ban on slave trade for 20 years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70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3063</TotalTime>
  <Words>1146</Words>
  <Application>Microsoft Office PowerPoint</Application>
  <PresentationFormat>On-screen Show (4:3)</PresentationFormat>
  <Paragraphs>164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 Constitution </vt:lpstr>
      <vt:lpstr>Bellringer: 2/14</vt:lpstr>
      <vt:lpstr>Articles of Confederation</vt:lpstr>
      <vt:lpstr>The Constitutional Convention</vt:lpstr>
      <vt:lpstr>Constitutional Convention</vt:lpstr>
      <vt:lpstr>Compromises: Election of President</vt:lpstr>
      <vt:lpstr>Compromises: Representation</vt:lpstr>
      <vt:lpstr>Compromises: Slave Representation</vt:lpstr>
      <vt:lpstr>Compromise: Trade</vt:lpstr>
      <vt:lpstr>Bellringer: 2/15</vt:lpstr>
      <vt:lpstr>The Constitution</vt:lpstr>
      <vt:lpstr>Constitution </vt:lpstr>
      <vt:lpstr>Two Groups</vt:lpstr>
      <vt:lpstr>Strict vs. Loose </vt:lpstr>
      <vt:lpstr>Modern controversies </vt:lpstr>
      <vt:lpstr>Bellringer: 2/21</vt:lpstr>
      <vt:lpstr>Constitution </vt:lpstr>
      <vt:lpstr>PowerPoint Presentation</vt:lpstr>
      <vt:lpstr>Fundamental Principles</vt:lpstr>
      <vt:lpstr>Popular Sovereignty </vt:lpstr>
      <vt:lpstr>Limited Government</vt:lpstr>
      <vt:lpstr>Federalism</vt:lpstr>
      <vt:lpstr>Federalism</vt:lpstr>
      <vt:lpstr>Federalism </vt:lpstr>
      <vt:lpstr>Federalism </vt:lpstr>
      <vt:lpstr>Federalism</vt:lpstr>
      <vt:lpstr>Separation of Powers</vt:lpstr>
      <vt:lpstr>Checks and Balances</vt:lpstr>
      <vt:lpstr>Political Cartoon Analysis?</vt:lpstr>
      <vt:lpstr>PowerPoint Presentation</vt:lpstr>
      <vt:lpstr>PowerPoint Presentation</vt:lpstr>
      <vt:lpstr>Writing Prompt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April Baxter</dc:creator>
  <cp:lastModifiedBy>Teacher</cp:lastModifiedBy>
  <cp:revision>165</cp:revision>
  <cp:lastPrinted>2016-02-09T14:38:57Z</cp:lastPrinted>
  <dcterms:created xsi:type="dcterms:W3CDTF">2014-02-06T22:37:09Z</dcterms:created>
  <dcterms:modified xsi:type="dcterms:W3CDTF">2017-02-15T17:39:54Z</dcterms:modified>
</cp:coreProperties>
</file>