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handoutMasterIdLst>
    <p:handoutMasterId r:id="rId38"/>
  </p:handoutMasterIdLst>
  <p:sldIdLst>
    <p:sldId id="256" r:id="rId2"/>
    <p:sldId id="373" r:id="rId3"/>
    <p:sldId id="322" r:id="rId4"/>
    <p:sldId id="323" r:id="rId5"/>
    <p:sldId id="324" r:id="rId6"/>
    <p:sldId id="325" r:id="rId7"/>
    <p:sldId id="290" r:id="rId8"/>
    <p:sldId id="301" r:id="rId9"/>
    <p:sldId id="296" r:id="rId10"/>
    <p:sldId id="297" r:id="rId11"/>
    <p:sldId id="292" r:id="rId12"/>
    <p:sldId id="302" r:id="rId13"/>
    <p:sldId id="305" r:id="rId14"/>
    <p:sldId id="294" r:id="rId15"/>
    <p:sldId id="306" r:id="rId16"/>
    <p:sldId id="351" r:id="rId17"/>
    <p:sldId id="360" r:id="rId18"/>
    <p:sldId id="372" r:id="rId19"/>
    <p:sldId id="364" r:id="rId20"/>
    <p:sldId id="350" r:id="rId21"/>
    <p:sldId id="352" r:id="rId22"/>
    <p:sldId id="353" r:id="rId23"/>
    <p:sldId id="354" r:id="rId24"/>
    <p:sldId id="355" r:id="rId25"/>
    <p:sldId id="356" r:id="rId26"/>
    <p:sldId id="371" r:id="rId27"/>
    <p:sldId id="357" r:id="rId28"/>
    <p:sldId id="358" r:id="rId29"/>
    <p:sldId id="366" r:id="rId30"/>
    <p:sldId id="365" r:id="rId31"/>
    <p:sldId id="367" r:id="rId32"/>
    <p:sldId id="368" r:id="rId33"/>
    <p:sldId id="370" r:id="rId34"/>
    <p:sldId id="359" r:id="rId35"/>
    <p:sldId id="362" r:id="rId36"/>
    <p:sldId id="361" r:id="rId3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2" autoAdjust="0"/>
    <p:restoredTop sz="94671" autoAdjust="0"/>
  </p:normalViewPr>
  <p:slideViewPr>
    <p:cSldViewPr snapToGrid="0" snapToObjects="1">
      <p:cViewPr>
        <p:scale>
          <a:sx n="75" d="100"/>
          <a:sy n="75" d="100"/>
        </p:scale>
        <p:origin x="-34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F2E97D8-5D8D-2C46-9993-D9C15120E393}" type="datetimeFigureOut">
              <a:rPr lang="en-US" smtClean="0"/>
              <a:t>2/20/2017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8C24A7E-914C-B54E-A268-D8B7187CE70F}" type="slidenum">
              <a:rPr lang="en-US" smtClean="0"/>
              <a:t>‹#›</a:t>
            </a:fld>
            <a:endParaRPr lang="en-US"/>
          </a:p>
        </p:txBody>
      </p:sp>
    </p:spTree>
    <p:extLst>
      <p:ext uri="{BB962C8B-B14F-4D97-AF65-F5344CB8AC3E}">
        <p14:creationId xmlns:p14="http://schemas.microsoft.com/office/powerpoint/2010/main" val="137825122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141B77-828E-FC4F-AF78-B8AB233D2F6F}" type="datetimeFigureOut">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AB5135-6A1D-3D4C-A7E6-CFB17A0ED0BA}" type="slidenum">
              <a:rPr lang="en-US" smtClean="0"/>
              <a:t>‹#›</a:t>
            </a:fld>
            <a:endParaRPr lang="en-US"/>
          </a:p>
        </p:txBody>
      </p:sp>
    </p:spTree>
    <p:extLst>
      <p:ext uri="{BB962C8B-B14F-4D97-AF65-F5344CB8AC3E}">
        <p14:creationId xmlns:p14="http://schemas.microsoft.com/office/powerpoint/2010/main" val="55328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141B77-828E-FC4F-AF78-B8AB233D2F6F}" type="datetimeFigureOut">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AB5135-6A1D-3D4C-A7E6-CFB17A0ED0BA}" type="slidenum">
              <a:rPr lang="en-US" smtClean="0"/>
              <a:t>‹#›</a:t>
            </a:fld>
            <a:endParaRPr lang="en-US"/>
          </a:p>
        </p:txBody>
      </p:sp>
    </p:spTree>
    <p:extLst>
      <p:ext uri="{BB962C8B-B14F-4D97-AF65-F5344CB8AC3E}">
        <p14:creationId xmlns:p14="http://schemas.microsoft.com/office/powerpoint/2010/main" val="4076598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141B77-828E-FC4F-AF78-B8AB233D2F6F}" type="datetimeFigureOut">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AB5135-6A1D-3D4C-A7E6-CFB17A0ED0BA}" type="slidenum">
              <a:rPr lang="en-US" smtClean="0"/>
              <a:t>‹#›</a:t>
            </a:fld>
            <a:endParaRPr lang="en-US"/>
          </a:p>
        </p:txBody>
      </p:sp>
    </p:spTree>
    <p:extLst>
      <p:ext uri="{BB962C8B-B14F-4D97-AF65-F5344CB8AC3E}">
        <p14:creationId xmlns:p14="http://schemas.microsoft.com/office/powerpoint/2010/main" val="495324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141B77-828E-FC4F-AF78-B8AB233D2F6F}" type="datetimeFigureOut">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AB5135-6A1D-3D4C-A7E6-CFB17A0ED0BA}" type="slidenum">
              <a:rPr lang="en-US" smtClean="0"/>
              <a:t>‹#›</a:t>
            </a:fld>
            <a:endParaRPr lang="en-US"/>
          </a:p>
        </p:txBody>
      </p:sp>
    </p:spTree>
    <p:extLst>
      <p:ext uri="{BB962C8B-B14F-4D97-AF65-F5344CB8AC3E}">
        <p14:creationId xmlns:p14="http://schemas.microsoft.com/office/powerpoint/2010/main" val="111485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141B77-828E-FC4F-AF78-B8AB233D2F6F}" type="datetimeFigureOut">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AB5135-6A1D-3D4C-A7E6-CFB17A0ED0BA}" type="slidenum">
              <a:rPr lang="en-US" smtClean="0"/>
              <a:t>‹#›</a:t>
            </a:fld>
            <a:endParaRPr lang="en-US"/>
          </a:p>
        </p:txBody>
      </p:sp>
    </p:spTree>
    <p:extLst>
      <p:ext uri="{BB962C8B-B14F-4D97-AF65-F5344CB8AC3E}">
        <p14:creationId xmlns:p14="http://schemas.microsoft.com/office/powerpoint/2010/main" val="1774006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141B77-828E-FC4F-AF78-B8AB233D2F6F}" type="datetimeFigureOut">
              <a:rPr lang="en-US" smtClean="0"/>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AB5135-6A1D-3D4C-A7E6-CFB17A0ED0BA}" type="slidenum">
              <a:rPr lang="en-US" smtClean="0"/>
              <a:t>‹#›</a:t>
            </a:fld>
            <a:endParaRPr lang="en-US"/>
          </a:p>
        </p:txBody>
      </p:sp>
    </p:spTree>
    <p:extLst>
      <p:ext uri="{BB962C8B-B14F-4D97-AF65-F5344CB8AC3E}">
        <p14:creationId xmlns:p14="http://schemas.microsoft.com/office/powerpoint/2010/main" val="3492176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141B77-828E-FC4F-AF78-B8AB233D2F6F}" type="datetimeFigureOut">
              <a:rPr lang="en-US" smtClean="0"/>
              <a:t>2/20/2017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AB5135-6A1D-3D4C-A7E6-CFB17A0ED0BA}" type="slidenum">
              <a:rPr lang="en-US" smtClean="0"/>
              <a:t>‹#›</a:t>
            </a:fld>
            <a:endParaRPr lang="en-US"/>
          </a:p>
        </p:txBody>
      </p:sp>
    </p:spTree>
    <p:extLst>
      <p:ext uri="{BB962C8B-B14F-4D97-AF65-F5344CB8AC3E}">
        <p14:creationId xmlns:p14="http://schemas.microsoft.com/office/powerpoint/2010/main" val="111364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141B77-828E-FC4F-AF78-B8AB233D2F6F}" type="datetimeFigureOut">
              <a:rPr lang="en-US" smtClean="0"/>
              <a:t>2/20/2017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AB5135-6A1D-3D4C-A7E6-CFB17A0ED0BA}" type="slidenum">
              <a:rPr lang="en-US" smtClean="0"/>
              <a:t>‹#›</a:t>
            </a:fld>
            <a:endParaRPr lang="en-US"/>
          </a:p>
        </p:txBody>
      </p:sp>
    </p:spTree>
    <p:extLst>
      <p:ext uri="{BB962C8B-B14F-4D97-AF65-F5344CB8AC3E}">
        <p14:creationId xmlns:p14="http://schemas.microsoft.com/office/powerpoint/2010/main" val="4097574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141B77-828E-FC4F-AF78-B8AB233D2F6F}" type="datetimeFigureOut">
              <a:rPr lang="en-US" smtClean="0"/>
              <a:t>2/20/2017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AB5135-6A1D-3D4C-A7E6-CFB17A0ED0BA}" type="slidenum">
              <a:rPr lang="en-US" smtClean="0"/>
              <a:t>‹#›</a:t>
            </a:fld>
            <a:endParaRPr lang="en-US"/>
          </a:p>
        </p:txBody>
      </p:sp>
    </p:spTree>
    <p:extLst>
      <p:ext uri="{BB962C8B-B14F-4D97-AF65-F5344CB8AC3E}">
        <p14:creationId xmlns:p14="http://schemas.microsoft.com/office/powerpoint/2010/main" val="2198796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141B77-828E-FC4F-AF78-B8AB233D2F6F}" type="datetimeFigureOut">
              <a:rPr lang="en-US" smtClean="0"/>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AB5135-6A1D-3D4C-A7E6-CFB17A0ED0BA}" type="slidenum">
              <a:rPr lang="en-US" smtClean="0"/>
              <a:t>‹#›</a:t>
            </a:fld>
            <a:endParaRPr lang="en-US"/>
          </a:p>
        </p:txBody>
      </p:sp>
    </p:spTree>
    <p:extLst>
      <p:ext uri="{BB962C8B-B14F-4D97-AF65-F5344CB8AC3E}">
        <p14:creationId xmlns:p14="http://schemas.microsoft.com/office/powerpoint/2010/main" val="3289003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141B77-828E-FC4F-AF78-B8AB233D2F6F}" type="datetimeFigureOut">
              <a:rPr lang="en-US" smtClean="0"/>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AB5135-6A1D-3D4C-A7E6-CFB17A0ED0BA}" type="slidenum">
              <a:rPr lang="en-US" smtClean="0"/>
              <a:t>‹#›</a:t>
            </a:fld>
            <a:endParaRPr lang="en-US"/>
          </a:p>
        </p:txBody>
      </p:sp>
    </p:spTree>
    <p:extLst>
      <p:ext uri="{BB962C8B-B14F-4D97-AF65-F5344CB8AC3E}">
        <p14:creationId xmlns:p14="http://schemas.microsoft.com/office/powerpoint/2010/main" val="2092102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141B77-828E-FC4F-AF78-B8AB233D2F6F}" type="datetimeFigureOut">
              <a:rPr lang="en-US" smtClean="0"/>
              <a:t>2/20/2017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AB5135-6A1D-3D4C-A7E6-CFB17A0ED0BA}" type="slidenum">
              <a:rPr lang="en-US" smtClean="0"/>
              <a:t>‹#›</a:t>
            </a:fld>
            <a:endParaRPr lang="en-US"/>
          </a:p>
        </p:txBody>
      </p:sp>
    </p:spTree>
    <p:extLst>
      <p:ext uri="{BB962C8B-B14F-4D97-AF65-F5344CB8AC3E}">
        <p14:creationId xmlns:p14="http://schemas.microsoft.com/office/powerpoint/2010/main" val="330825563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youtube.com/watch?v=tlt6R1KD4E0"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annenbergclassroom.org/page/the-story-of-the-bill-of-right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youtube.com/watch?v=0EfnNUt_nw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a:t>
            </a:r>
            <a:r>
              <a:rPr lang="en-US" dirty="0"/>
              <a:t>2</a:t>
            </a:r>
            <a:r>
              <a:rPr lang="en-US" dirty="0" smtClean="0"/>
              <a:t>: The Constitution</a:t>
            </a:r>
            <a:endParaRPr lang="en-US" dirty="0"/>
          </a:p>
        </p:txBody>
      </p:sp>
    </p:spTree>
    <p:extLst>
      <p:ext uri="{BB962C8B-B14F-4D97-AF65-F5344CB8AC3E}">
        <p14:creationId xmlns:p14="http://schemas.microsoft.com/office/powerpoint/2010/main" val="30507071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 Senators </a:t>
            </a:r>
            <a:endParaRPr lang="en-US" dirty="0"/>
          </a:p>
        </p:txBody>
      </p:sp>
      <p:pic>
        <p:nvPicPr>
          <p:cNvPr id="5" name="Content Placeholder 4" descr="220px-Richard_Burr_Official_Picture_2.jpg"/>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60400" y="1600199"/>
            <a:ext cx="3873500" cy="4525963"/>
          </a:xfrm>
        </p:spPr>
      </p:pic>
      <p:pic>
        <p:nvPicPr>
          <p:cNvPr id="4" name="Content Placeholder 3"/>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724400" y="1600199"/>
            <a:ext cx="3835400" cy="4525963"/>
          </a:xfrm>
        </p:spPr>
      </p:pic>
    </p:spTree>
    <p:extLst>
      <p:ext uri="{BB962C8B-B14F-4D97-AF65-F5344CB8AC3E}">
        <p14:creationId xmlns:p14="http://schemas.microsoft.com/office/powerpoint/2010/main" val="5039931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I: Legislative Branch</a:t>
            </a:r>
            <a:endParaRPr lang="en-US" dirty="0"/>
          </a:p>
        </p:txBody>
      </p:sp>
      <p:sp>
        <p:nvSpPr>
          <p:cNvPr id="3" name="Content Placeholder 2"/>
          <p:cNvSpPr>
            <a:spLocks noGrp="1"/>
          </p:cNvSpPr>
          <p:nvPr>
            <p:ph idx="1"/>
          </p:nvPr>
        </p:nvSpPr>
        <p:spPr>
          <a:xfrm>
            <a:off x="600074" y="1444532"/>
            <a:ext cx="8042276" cy="5122332"/>
          </a:xfrm>
        </p:spPr>
        <p:txBody>
          <a:bodyPr>
            <a:normAutofit fontScale="92500" lnSpcReduction="10000"/>
          </a:bodyPr>
          <a:lstStyle/>
          <a:p>
            <a:r>
              <a:rPr lang="en-US" dirty="0" smtClean="0"/>
              <a:t>Powers denied to Congress</a:t>
            </a:r>
          </a:p>
          <a:p>
            <a:pPr lvl="1"/>
            <a:r>
              <a:rPr lang="en-US" dirty="0" smtClean="0"/>
              <a:t>Bill of Attainder: A </a:t>
            </a:r>
            <a:r>
              <a:rPr lang="en-US" dirty="0"/>
              <a:t>legislative act that singles out an individual or group for punishment without a </a:t>
            </a:r>
            <a:r>
              <a:rPr lang="en-US" dirty="0" smtClean="0"/>
              <a:t>trial.</a:t>
            </a:r>
          </a:p>
          <a:p>
            <a:pPr lvl="1"/>
            <a:r>
              <a:rPr lang="en-US" dirty="0" smtClean="0"/>
              <a:t>Ex post facto: law that criminally punishes conduct that was lawful when it was done</a:t>
            </a:r>
          </a:p>
          <a:p>
            <a:pPr lvl="1"/>
            <a:r>
              <a:rPr lang="en-US" dirty="0" smtClean="0"/>
              <a:t>Writ of habeas corpus: requiring </a:t>
            </a:r>
            <a:r>
              <a:rPr lang="en-US" dirty="0"/>
              <a:t>that a </a:t>
            </a:r>
            <a:r>
              <a:rPr lang="en-US" dirty="0" smtClean="0"/>
              <a:t>person holding a prisoner must demonstrate the legal and jurisdictional basis to hold the prisoner</a:t>
            </a:r>
          </a:p>
          <a:p>
            <a:r>
              <a:rPr lang="en-US" dirty="0" smtClean="0"/>
              <a:t>Powers denied to states:</a:t>
            </a:r>
          </a:p>
          <a:p>
            <a:pPr lvl="1"/>
            <a:r>
              <a:rPr lang="en-US" dirty="0" smtClean="0"/>
              <a:t>Enter into treaties</a:t>
            </a:r>
          </a:p>
          <a:p>
            <a:pPr lvl="1"/>
            <a:r>
              <a:rPr lang="en-US" dirty="0" smtClean="0"/>
              <a:t>Coin money</a:t>
            </a:r>
          </a:p>
          <a:p>
            <a:pPr lvl="1"/>
            <a:r>
              <a:rPr lang="en-US" dirty="0" smtClean="0"/>
              <a:t>Grant titles of nobility </a:t>
            </a:r>
          </a:p>
        </p:txBody>
      </p:sp>
    </p:spTree>
    <p:extLst>
      <p:ext uri="{BB962C8B-B14F-4D97-AF65-F5344CB8AC3E}">
        <p14:creationId xmlns:p14="http://schemas.microsoft.com/office/powerpoint/2010/main" val="36357632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Article II: Executive Branch </a:t>
            </a:r>
          </a:p>
        </p:txBody>
      </p:sp>
      <p:sp>
        <p:nvSpPr>
          <p:cNvPr id="3" name="Content Placeholder 2"/>
          <p:cNvSpPr>
            <a:spLocks noGrp="1"/>
          </p:cNvSpPr>
          <p:nvPr>
            <p:ph idx="1"/>
          </p:nvPr>
        </p:nvSpPr>
        <p:spPr>
          <a:xfrm>
            <a:off x="549275" y="1600201"/>
            <a:ext cx="8042276" cy="4834466"/>
          </a:xfrm>
        </p:spPr>
        <p:txBody>
          <a:bodyPr>
            <a:normAutofit/>
          </a:bodyPr>
          <a:lstStyle/>
          <a:p>
            <a:r>
              <a:rPr lang="en-US" dirty="0" smtClean="0"/>
              <a:t>Executive Branch</a:t>
            </a:r>
          </a:p>
          <a:p>
            <a:pPr lvl="1"/>
            <a:r>
              <a:rPr lang="en-US" dirty="0" smtClean="0"/>
              <a:t>Consists of president and vice president.</a:t>
            </a:r>
          </a:p>
          <a:p>
            <a:r>
              <a:rPr lang="en-US" dirty="0" smtClean="0"/>
              <a:t>Office</a:t>
            </a:r>
          </a:p>
          <a:p>
            <a:pPr lvl="1"/>
            <a:r>
              <a:rPr lang="en-US" dirty="0" smtClean="0"/>
              <a:t>Term: 4 years</a:t>
            </a:r>
          </a:p>
          <a:p>
            <a:pPr lvl="1"/>
            <a:r>
              <a:rPr lang="en-US" dirty="0" smtClean="0"/>
              <a:t>Term limits: 2 terms (22</a:t>
            </a:r>
            <a:r>
              <a:rPr lang="en-US" baseline="30000" dirty="0" smtClean="0"/>
              <a:t>nd</a:t>
            </a:r>
            <a:r>
              <a:rPr lang="en-US" dirty="0" smtClean="0"/>
              <a:t> amendment)</a:t>
            </a:r>
          </a:p>
          <a:p>
            <a:r>
              <a:rPr lang="en-US" dirty="0" smtClean="0"/>
              <a:t>Electors = members in House + Senate </a:t>
            </a:r>
          </a:p>
          <a:p>
            <a:r>
              <a:rPr lang="en-US" dirty="0" smtClean="0"/>
              <a:t>Military title of Commander-in-Chief </a:t>
            </a:r>
            <a:endParaRPr lang="en-US" dirty="0"/>
          </a:p>
        </p:txBody>
      </p:sp>
    </p:spTree>
    <p:extLst>
      <p:ext uri="{BB962C8B-B14F-4D97-AF65-F5344CB8AC3E}">
        <p14:creationId xmlns:p14="http://schemas.microsoft.com/office/powerpoint/2010/main" val="27360219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III: Judicial Branch</a:t>
            </a:r>
            <a:endParaRPr lang="en-US" dirty="0"/>
          </a:p>
        </p:txBody>
      </p:sp>
      <p:sp>
        <p:nvSpPr>
          <p:cNvPr id="3" name="Content Placeholder 2"/>
          <p:cNvSpPr>
            <a:spLocks noGrp="1"/>
          </p:cNvSpPr>
          <p:nvPr>
            <p:ph idx="1"/>
          </p:nvPr>
        </p:nvSpPr>
        <p:spPr>
          <a:xfrm>
            <a:off x="549275" y="1444533"/>
            <a:ext cx="8042276" cy="5273768"/>
          </a:xfrm>
        </p:spPr>
        <p:txBody>
          <a:bodyPr>
            <a:normAutofit lnSpcReduction="10000"/>
          </a:bodyPr>
          <a:lstStyle/>
          <a:p>
            <a:r>
              <a:rPr lang="en-US" dirty="0" smtClean="0"/>
              <a:t>Supreme </a:t>
            </a:r>
            <a:r>
              <a:rPr lang="en-US" dirty="0"/>
              <a:t>Court is </a:t>
            </a:r>
            <a:r>
              <a:rPr lang="en-US" dirty="0" smtClean="0"/>
              <a:t>established and it is the </a:t>
            </a:r>
            <a:r>
              <a:rPr lang="en-US" dirty="0"/>
              <a:t>highest court.</a:t>
            </a:r>
          </a:p>
          <a:p>
            <a:r>
              <a:rPr lang="en-US" dirty="0" smtClean="0"/>
              <a:t>Treason is the only crime defined in Article III</a:t>
            </a:r>
          </a:p>
          <a:p>
            <a:pPr lvl="1"/>
            <a:r>
              <a:rPr lang="en-US" dirty="0" smtClean="0"/>
              <a:t>Levying war, adhering to enemies, giving them aid and comfort</a:t>
            </a:r>
          </a:p>
          <a:p>
            <a:pPr lvl="1"/>
            <a:r>
              <a:rPr lang="en-US" dirty="0" smtClean="0"/>
              <a:t>Testimony </a:t>
            </a:r>
            <a:r>
              <a:rPr lang="en-US" dirty="0"/>
              <a:t>of 2</a:t>
            </a:r>
            <a:r>
              <a:rPr lang="en-US" dirty="0" smtClean="0"/>
              <a:t> </a:t>
            </a:r>
            <a:r>
              <a:rPr lang="en-US" dirty="0"/>
              <a:t>Witnesses to the same overt Act, or on Confession in open Court</a:t>
            </a:r>
            <a:r>
              <a:rPr lang="en-US" dirty="0" smtClean="0"/>
              <a:t>.</a:t>
            </a:r>
          </a:p>
          <a:p>
            <a:r>
              <a:rPr lang="en-US" dirty="0" smtClean="0"/>
              <a:t>Judicial Review is not expressly established in Article III, came from Marbury v. Madison.</a:t>
            </a:r>
          </a:p>
          <a:p>
            <a:pPr marL="742950" lvl="2" indent="-342900"/>
            <a:r>
              <a:rPr lang="en-US" b="1" dirty="0"/>
              <a:t>Judicial Review (15)</a:t>
            </a:r>
            <a:r>
              <a:rPr lang="en-US" dirty="0"/>
              <a:t>: Authority of the Supreme Court to determine whether acts or laws are constitutional.</a:t>
            </a:r>
          </a:p>
          <a:p>
            <a:endParaRPr lang="en-US" dirty="0"/>
          </a:p>
        </p:txBody>
      </p:sp>
    </p:spTree>
    <p:extLst>
      <p:ext uri="{BB962C8B-B14F-4D97-AF65-F5344CB8AC3E}">
        <p14:creationId xmlns:p14="http://schemas.microsoft.com/office/powerpoint/2010/main" val="4900717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IV: Relations among States</a:t>
            </a:r>
            <a:endParaRPr lang="en-US" dirty="0"/>
          </a:p>
        </p:txBody>
      </p:sp>
      <p:sp>
        <p:nvSpPr>
          <p:cNvPr id="3" name="Content Placeholder 2"/>
          <p:cNvSpPr>
            <a:spLocks noGrp="1"/>
          </p:cNvSpPr>
          <p:nvPr>
            <p:ph idx="1"/>
          </p:nvPr>
        </p:nvSpPr>
        <p:spPr>
          <a:xfrm>
            <a:off x="549275" y="1600201"/>
            <a:ext cx="8042276" cy="5071532"/>
          </a:xfrm>
        </p:spPr>
        <p:txBody>
          <a:bodyPr>
            <a:normAutofit/>
          </a:bodyPr>
          <a:lstStyle/>
          <a:p>
            <a:r>
              <a:rPr lang="en-US" b="1" dirty="0" smtClean="0"/>
              <a:t>Full </a:t>
            </a:r>
            <a:r>
              <a:rPr lang="en-US" b="1" dirty="0"/>
              <a:t>faith and credit </a:t>
            </a:r>
            <a:r>
              <a:rPr lang="en-US" b="1" dirty="0" smtClean="0"/>
              <a:t>clause (16)</a:t>
            </a:r>
            <a:r>
              <a:rPr lang="en-US" dirty="0" smtClean="0"/>
              <a:t>: </a:t>
            </a:r>
            <a:r>
              <a:rPr lang="en-US" dirty="0"/>
              <a:t>Clause that reads "public acts, records and judicial proceedings of every state given full faith and credit in every other state</a:t>
            </a:r>
            <a:r>
              <a:rPr lang="en-US" dirty="0" smtClean="0"/>
              <a:t>...“</a:t>
            </a:r>
          </a:p>
          <a:p>
            <a:r>
              <a:rPr lang="en-US" dirty="0" smtClean="0"/>
              <a:t>Congress </a:t>
            </a:r>
            <a:r>
              <a:rPr lang="en-US" dirty="0"/>
              <a:t>admits new states to the </a:t>
            </a:r>
            <a:r>
              <a:rPr lang="en-US" dirty="0" smtClean="0"/>
              <a:t>Union</a:t>
            </a:r>
          </a:p>
          <a:p>
            <a:r>
              <a:rPr lang="en-US" dirty="0" smtClean="0"/>
              <a:t>Article guarantees a republican form of government</a:t>
            </a:r>
            <a:endParaRPr lang="en-US" dirty="0"/>
          </a:p>
        </p:txBody>
      </p:sp>
    </p:spTree>
    <p:extLst>
      <p:ext uri="{BB962C8B-B14F-4D97-AF65-F5344CB8AC3E}">
        <p14:creationId xmlns:p14="http://schemas.microsoft.com/office/powerpoint/2010/main" val="19048419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04800"/>
            <a:ext cx="8042276" cy="999067"/>
          </a:xfrm>
        </p:spPr>
        <p:txBody>
          <a:bodyPr/>
          <a:lstStyle/>
          <a:p>
            <a:r>
              <a:rPr lang="en-US" dirty="0" smtClean="0"/>
              <a:t>Article V: Amendments</a:t>
            </a:r>
            <a:endParaRPr lang="en-US" dirty="0"/>
          </a:p>
        </p:txBody>
      </p:sp>
      <p:sp>
        <p:nvSpPr>
          <p:cNvPr id="3" name="Content Placeholder 2"/>
          <p:cNvSpPr>
            <a:spLocks noGrp="1"/>
          </p:cNvSpPr>
          <p:nvPr>
            <p:ph idx="1"/>
          </p:nvPr>
        </p:nvSpPr>
        <p:spPr>
          <a:xfrm>
            <a:off x="549275" y="1303867"/>
            <a:ext cx="8042276" cy="5211233"/>
          </a:xfrm>
        </p:spPr>
        <p:txBody>
          <a:bodyPr>
            <a:normAutofit fontScale="85000" lnSpcReduction="20000"/>
          </a:bodyPr>
          <a:lstStyle/>
          <a:p>
            <a:r>
              <a:rPr lang="en-US" b="1" dirty="0" smtClean="0"/>
              <a:t>Amendment (17): </a:t>
            </a:r>
            <a:r>
              <a:rPr lang="en-US" dirty="0" smtClean="0"/>
              <a:t>a </a:t>
            </a:r>
            <a:r>
              <a:rPr lang="en-US" dirty="0"/>
              <a:t>written change made to the Constitution. </a:t>
            </a:r>
            <a:endParaRPr lang="en-US" dirty="0" smtClean="0"/>
          </a:p>
          <a:p>
            <a:pPr lvl="1"/>
            <a:r>
              <a:rPr lang="en-US" dirty="0" smtClean="0"/>
              <a:t>Been amended 27 </a:t>
            </a:r>
            <a:r>
              <a:rPr lang="en-US" dirty="0"/>
              <a:t>times</a:t>
            </a:r>
            <a:r>
              <a:rPr lang="en-US" dirty="0" smtClean="0"/>
              <a:t>.</a:t>
            </a:r>
          </a:p>
          <a:p>
            <a:r>
              <a:rPr lang="en-US" dirty="0" smtClean="0"/>
              <a:t>An amendment may be proposed in one of 2 ways:</a:t>
            </a:r>
          </a:p>
          <a:p>
            <a:pPr lvl="1"/>
            <a:r>
              <a:rPr lang="en-US" dirty="0" smtClean="0"/>
              <a:t>2/3 vote in Congress</a:t>
            </a:r>
            <a:endParaRPr lang="en-US" dirty="0"/>
          </a:p>
          <a:p>
            <a:pPr lvl="1"/>
            <a:r>
              <a:rPr lang="en-US" dirty="0" smtClean="0"/>
              <a:t>2/3 state legislatures request national convention</a:t>
            </a:r>
          </a:p>
          <a:p>
            <a:r>
              <a:rPr lang="en-US" dirty="0" smtClean="0"/>
              <a:t>An amendment must then be ratified in one of 2 ways:</a:t>
            </a:r>
          </a:p>
          <a:p>
            <a:pPr lvl="1"/>
            <a:r>
              <a:rPr lang="en-US" dirty="0" smtClean="0"/>
              <a:t>¾ state legislature </a:t>
            </a:r>
            <a:endParaRPr lang="en-US" dirty="0"/>
          </a:p>
          <a:p>
            <a:pPr lvl="1"/>
            <a:r>
              <a:rPr lang="en-US" dirty="0" smtClean="0"/>
              <a:t>¾ states convention</a:t>
            </a:r>
            <a:endParaRPr lang="en-US" dirty="0"/>
          </a:p>
          <a:p>
            <a:r>
              <a:rPr lang="en-US" dirty="0"/>
              <a:t>If </a:t>
            </a:r>
            <a:r>
              <a:rPr lang="en-US" dirty="0" smtClean="0"/>
              <a:t>the </a:t>
            </a:r>
            <a:r>
              <a:rPr lang="en-US" dirty="0"/>
              <a:t>people do not like the effects of an amendment, another amendment can be passed to repeal it.</a:t>
            </a:r>
          </a:p>
          <a:p>
            <a:pPr lvl="1"/>
            <a:r>
              <a:rPr lang="en-US" dirty="0"/>
              <a:t>1933: 21</a:t>
            </a:r>
            <a:r>
              <a:rPr lang="en-US" baseline="30000" dirty="0"/>
              <a:t>st</a:t>
            </a:r>
            <a:r>
              <a:rPr lang="en-US" dirty="0"/>
              <a:t> amendment was passed to repeal the 18</a:t>
            </a:r>
            <a:r>
              <a:rPr lang="en-US" baseline="30000" dirty="0"/>
              <a:t>th</a:t>
            </a:r>
            <a:r>
              <a:rPr lang="en-US" dirty="0"/>
              <a:t> </a:t>
            </a:r>
          </a:p>
          <a:p>
            <a:endParaRPr lang="en-US" dirty="0" smtClean="0"/>
          </a:p>
          <a:p>
            <a:endParaRPr lang="en-US" dirty="0"/>
          </a:p>
        </p:txBody>
      </p:sp>
    </p:spTree>
    <p:extLst>
      <p:ext uri="{BB962C8B-B14F-4D97-AF65-F5344CB8AC3E}">
        <p14:creationId xmlns:p14="http://schemas.microsoft.com/office/powerpoint/2010/main" val="14089780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SI_LT_SE09-07.png"/>
          <p:cNvPicPr>
            <a:picLocks noGrp="1" noChangeAspect="1"/>
          </p:cNvPicPr>
          <p:nvPr>
            <p:ph idx="1"/>
          </p:nvPr>
        </p:nvPicPr>
        <p:blipFill>
          <a:blip r:embed="rId2">
            <a:extLst>
              <a:ext uri="{28A0092B-C50C-407E-A947-70E740481C1C}">
                <a14:useLocalDpi xmlns:a14="http://schemas.microsoft.com/office/drawing/2010/main" val="0"/>
              </a:ext>
            </a:extLst>
          </a:blip>
          <a:srcRect t="-7410" b="-7410"/>
          <a:stretch>
            <a:fillRect/>
          </a:stretch>
        </p:blipFill>
        <p:spPr>
          <a:xfrm>
            <a:off x="549275" y="519113"/>
            <a:ext cx="8042275" cy="5867400"/>
          </a:xfrm>
        </p:spPr>
      </p:pic>
    </p:spTree>
    <p:extLst>
      <p:ext uri="{BB962C8B-B14F-4D97-AF65-F5344CB8AC3E}">
        <p14:creationId xmlns:p14="http://schemas.microsoft.com/office/powerpoint/2010/main" val="36457980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VI - VII</a:t>
            </a:r>
            <a:endParaRPr lang="en-US" dirty="0"/>
          </a:p>
        </p:txBody>
      </p:sp>
      <p:sp>
        <p:nvSpPr>
          <p:cNvPr id="3" name="Content Placeholder 2"/>
          <p:cNvSpPr>
            <a:spLocks noGrp="1"/>
          </p:cNvSpPr>
          <p:nvPr>
            <p:ph idx="1"/>
          </p:nvPr>
        </p:nvSpPr>
        <p:spPr>
          <a:xfrm>
            <a:off x="549275" y="1600200"/>
            <a:ext cx="8042276" cy="5003799"/>
          </a:xfrm>
        </p:spPr>
        <p:txBody>
          <a:bodyPr>
            <a:normAutofit/>
          </a:bodyPr>
          <a:lstStyle/>
          <a:p>
            <a:r>
              <a:rPr lang="en-US" dirty="0" smtClean="0"/>
              <a:t>Article VI: Supremacy</a:t>
            </a:r>
          </a:p>
          <a:p>
            <a:pPr lvl="1"/>
            <a:r>
              <a:rPr lang="en-US" dirty="0" smtClean="0"/>
              <a:t>Constitution and federal laws are the supreme law of the land</a:t>
            </a:r>
          </a:p>
          <a:p>
            <a:pPr lvl="1"/>
            <a:r>
              <a:rPr lang="en-US" dirty="0" smtClean="0"/>
              <a:t>Congress members, state legislators, executive and judicial officers are bound by oath to support the Constitution </a:t>
            </a:r>
          </a:p>
          <a:p>
            <a:pPr lvl="2"/>
            <a:r>
              <a:rPr lang="en-US" dirty="0" smtClean="0"/>
              <a:t>No religious test shall ever be required as a qualification to any office</a:t>
            </a:r>
          </a:p>
          <a:p>
            <a:r>
              <a:rPr lang="en-US" dirty="0" smtClean="0"/>
              <a:t>Article VII: Ratification</a:t>
            </a:r>
          </a:p>
          <a:p>
            <a:pPr lvl="1"/>
            <a:r>
              <a:rPr lang="en-US" dirty="0" smtClean="0"/>
              <a:t>9 states had to ratify the Constitution</a:t>
            </a:r>
            <a:endParaRPr lang="en-US" dirty="0"/>
          </a:p>
        </p:txBody>
      </p:sp>
    </p:spTree>
    <p:extLst>
      <p:ext uri="{BB962C8B-B14F-4D97-AF65-F5344CB8AC3E}">
        <p14:creationId xmlns:p14="http://schemas.microsoft.com/office/powerpoint/2010/main" val="9945377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Articles </a:t>
            </a:r>
            <a:endParaRPr lang="en-US" dirty="0"/>
          </a:p>
        </p:txBody>
      </p:sp>
      <p:sp>
        <p:nvSpPr>
          <p:cNvPr id="3" name="Content Placeholder 2"/>
          <p:cNvSpPr>
            <a:spLocks noGrp="1"/>
          </p:cNvSpPr>
          <p:nvPr>
            <p:ph idx="1"/>
          </p:nvPr>
        </p:nvSpPr>
        <p:spPr/>
        <p:txBody>
          <a:bodyPr/>
          <a:lstStyle/>
          <a:p>
            <a:r>
              <a:rPr lang="en-US" dirty="0" smtClean="0"/>
              <a:t>Let’s eat jelly sandwiches and sugar rolls </a:t>
            </a:r>
          </a:p>
          <a:p>
            <a:pPr lvl="1"/>
            <a:r>
              <a:rPr lang="en-US" dirty="0" smtClean="0"/>
              <a:t>Legislative</a:t>
            </a:r>
          </a:p>
          <a:p>
            <a:pPr lvl="1"/>
            <a:r>
              <a:rPr lang="en-US" dirty="0" smtClean="0"/>
              <a:t>Executive</a:t>
            </a:r>
          </a:p>
          <a:p>
            <a:pPr lvl="1"/>
            <a:r>
              <a:rPr lang="en-US" dirty="0" smtClean="0"/>
              <a:t>Judicial</a:t>
            </a:r>
          </a:p>
          <a:p>
            <a:pPr lvl="1"/>
            <a:r>
              <a:rPr lang="en-US" dirty="0" smtClean="0"/>
              <a:t>States</a:t>
            </a:r>
          </a:p>
          <a:p>
            <a:pPr lvl="1"/>
            <a:r>
              <a:rPr lang="en-US" dirty="0" smtClean="0"/>
              <a:t>Amendments</a:t>
            </a:r>
          </a:p>
          <a:p>
            <a:pPr lvl="1"/>
            <a:r>
              <a:rPr lang="en-US" dirty="0" smtClean="0"/>
              <a:t>Supremacy</a:t>
            </a:r>
          </a:p>
          <a:p>
            <a:pPr lvl="1"/>
            <a:r>
              <a:rPr lang="en-US" dirty="0" smtClean="0"/>
              <a:t>Ratification </a:t>
            </a:r>
            <a:endParaRPr lang="en-US" dirty="0"/>
          </a:p>
        </p:txBody>
      </p:sp>
    </p:spTree>
    <p:extLst>
      <p:ext uri="{BB962C8B-B14F-4D97-AF65-F5344CB8AC3E}">
        <p14:creationId xmlns:p14="http://schemas.microsoft.com/office/powerpoint/2010/main" val="3173994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sz="half" idx="1"/>
          </p:nvPr>
        </p:nvSpPr>
        <p:spPr/>
        <p:txBody>
          <a:bodyPr/>
          <a:lstStyle/>
          <a:p>
            <a:r>
              <a:rPr lang="en-US" dirty="0" smtClean="0"/>
              <a:t>You are going to create a poster depicting a rhyme for each of the 7 Articles of the Constitution. </a:t>
            </a:r>
          </a:p>
          <a:p>
            <a:r>
              <a:rPr lang="en-US" dirty="0" smtClean="0"/>
              <a:t>Each rhyme should help your remember what that article covers </a:t>
            </a:r>
            <a:endParaRPr lang="en-US" dirty="0"/>
          </a:p>
        </p:txBody>
      </p:sp>
      <p:sp>
        <p:nvSpPr>
          <p:cNvPr id="4" name="Content Placeholder 3"/>
          <p:cNvSpPr>
            <a:spLocks noGrp="1"/>
          </p:cNvSpPr>
          <p:nvPr>
            <p:ph sz="half" idx="2"/>
          </p:nvPr>
        </p:nvSpPr>
        <p:spPr/>
        <p:txBody>
          <a:bodyPr/>
          <a:lstStyle/>
          <a:p>
            <a:r>
              <a:rPr lang="en-US" dirty="0" smtClean="0"/>
              <a:t>Article one: how Congress is run</a:t>
            </a:r>
          </a:p>
          <a:p>
            <a:r>
              <a:rPr lang="en-US" dirty="0" smtClean="0"/>
              <a:t>Article two: --------</a:t>
            </a:r>
          </a:p>
          <a:p>
            <a:r>
              <a:rPr lang="en-US" dirty="0" smtClean="0"/>
              <a:t>Article three: -------</a:t>
            </a:r>
          </a:p>
        </p:txBody>
      </p:sp>
    </p:spTree>
    <p:extLst>
      <p:ext uri="{BB962C8B-B14F-4D97-AF65-F5344CB8AC3E}">
        <p14:creationId xmlns:p14="http://schemas.microsoft.com/office/powerpoint/2010/main" val="2218653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Bellringer</a:t>
            </a:r>
            <a:r>
              <a:rPr lang="en-US" dirty="0" smtClean="0"/>
              <a:t> 2/22</a:t>
            </a:r>
            <a:endParaRPr lang="en-US" dirty="0"/>
          </a:p>
        </p:txBody>
      </p:sp>
      <p:sp>
        <p:nvSpPr>
          <p:cNvPr id="3" name="Content Placeholder 2"/>
          <p:cNvSpPr>
            <a:spLocks noGrp="1"/>
          </p:cNvSpPr>
          <p:nvPr>
            <p:ph idx="1"/>
          </p:nvPr>
        </p:nvSpPr>
        <p:spPr/>
        <p:txBody>
          <a:bodyPr/>
          <a:lstStyle/>
          <a:p>
            <a:r>
              <a:rPr lang="en-US" dirty="0" smtClean="0"/>
              <a:t>What are the five principles of the </a:t>
            </a:r>
            <a:r>
              <a:rPr lang="en-US" dirty="0" err="1" smtClean="0"/>
              <a:t>Constituiton</a:t>
            </a:r>
            <a:r>
              <a:rPr lang="en-US" dirty="0" smtClean="0"/>
              <a:t>? </a:t>
            </a:r>
            <a:endParaRPr lang="en-US" dirty="0"/>
          </a:p>
        </p:txBody>
      </p:sp>
    </p:spTree>
    <p:extLst>
      <p:ext uri="{BB962C8B-B14F-4D97-AF65-F5344CB8AC3E}">
        <p14:creationId xmlns:p14="http://schemas.microsoft.com/office/powerpoint/2010/main" val="27896441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Bellringer</a:t>
            </a:r>
            <a:r>
              <a:rPr lang="en-US" dirty="0" smtClean="0"/>
              <a:t>: </a:t>
            </a:r>
            <a:r>
              <a:rPr lang="en-US" dirty="0" smtClean="0"/>
              <a:t>2/23</a:t>
            </a:r>
            <a:endParaRPr lang="en-US" dirty="0"/>
          </a:p>
        </p:txBody>
      </p:sp>
      <p:sp>
        <p:nvSpPr>
          <p:cNvPr id="3" name="Content Placeholder 2"/>
          <p:cNvSpPr>
            <a:spLocks noGrp="1"/>
          </p:cNvSpPr>
          <p:nvPr>
            <p:ph idx="1"/>
          </p:nvPr>
        </p:nvSpPr>
        <p:spPr/>
        <p:txBody>
          <a:bodyPr/>
          <a:lstStyle/>
          <a:p>
            <a:r>
              <a:rPr lang="en-US" dirty="0" smtClean="0"/>
              <a:t>How can you amend the Constitution?</a:t>
            </a:r>
            <a:endParaRPr lang="en-US" dirty="0"/>
          </a:p>
        </p:txBody>
      </p:sp>
    </p:spTree>
    <p:extLst>
      <p:ext uri="{BB962C8B-B14F-4D97-AF65-F5344CB8AC3E}">
        <p14:creationId xmlns:p14="http://schemas.microsoft.com/office/powerpoint/2010/main" val="25819664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of Rights</a:t>
            </a:r>
            <a:endParaRPr lang="en-US" dirty="0"/>
          </a:p>
        </p:txBody>
      </p:sp>
      <p:sp>
        <p:nvSpPr>
          <p:cNvPr id="3" name="Content Placeholder 2"/>
          <p:cNvSpPr>
            <a:spLocks noGrp="1"/>
          </p:cNvSpPr>
          <p:nvPr>
            <p:ph idx="1"/>
          </p:nvPr>
        </p:nvSpPr>
        <p:spPr>
          <a:xfrm>
            <a:off x="549275" y="1600201"/>
            <a:ext cx="8042276" cy="4839656"/>
          </a:xfrm>
        </p:spPr>
        <p:txBody>
          <a:bodyPr>
            <a:normAutofit/>
          </a:bodyPr>
          <a:lstStyle/>
          <a:p>
            <a:r>
              <a:rPr lang="en-US" b="1" dirty="0" smtClean="0"/>
              <a:t>Bill of Rights (18): </a:t>
            </a:r>
            <a:r>
              <a:rPr lang="en-US" dirty="0" smtClean="0"/>
              <a:t>the first ten amendments to the United States Constitution. </a:t>
            </a:r>
          </a:p>
          <a:p>
            <a:pPr lvl="1"/>
            <a:r>
              <a:rPr lang="en-US" dirty="0"/>
              <a:t>C</a:t>
            </a:r>
            <a:r>
              <a:rPr lang="en-US" dirty="0" smtClean="0"/>
              <a:t>alm any fears of the anti-federalists. </a:t>
            </a:r>
          </a:p>
          <a:p>
            <a:pPr lvl="1"/>
            <a:r>
              <a:rPr lang="en-US" dirty="0"/>
              <a:t>R</a:t>
            </a:r>
            <a:r>
              <a:rPr lang="en-US" dirty="0" smtClean="0"/>
              <a:t>atified in </a:t>
            </a:r>
            <a:r>
              <a:rPr lang="en-US" dirty="0"/>
              <a:t>1791 </a:t>
            </a:r>
            <a:endParaRPr lang="en-US" dirty="0" smtClean="0"/>
          </a:p>
          <a:p>
            <a:r>
              <a:rPr lang="en-US" dirty="0" smtClean="0"/>
              <a:t>Initially the amendments only applied to the federal government, however most apply to the states through incorporation by the 14</a:t>
            </a:r>
            <a:r>
              <a:rPr lang="en-US" baseline="30000" dirty="0" smtClean="0"/>
              <a:t>th</a:t>
            </a:r>
            <a:r>
              <a:rPr lang="en-US" dirty="0" smtClean="0"/>
              <a:t> amendment.</a:t>
            </a:r>
          </a:p>
        </p:txBody>
      </p:sp>
    </p:spTree>
    <p:extLst>
      <p:ext uri="{BB962C8B-B14F-4D97-AF65-F5344CB8AC3E}">
        <p14:creationId xmlns:p14="http://schemas.microsoft.com/office/powerpoint/2010/main" val="39178821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of Rights</a:t>
            </a:r>
            <a:endParaRPr lang="en-US" dirty="0"/>
          </a:p>
        </p:txBody>
      </p:sp>
      <p:sp>
        <p:nvSpPr>
          <p:cNvPr id="3" name="Content Placeholder 2"/>
          <p:cNvSpPr>
            <a:spLocks noGrp="1"/>
          </p:cNvSpPr>
          <p:nvPr>
            <p:ph idx="1"/>
          </p:nvPr>
        </p:nvSpPr>
        <p:spPr>
          <a:xfrm>
            <a:off x="549275" y="1600201"/>
            <a:ext cx="8042276" cy="5037666"/>
          </a:xfrm>
        </p:spPr>
        <p:txBody>
          <a:bodyPr>
            <a:normAutofit/>
          </a:bodyPr>
          <a:lstStyle/>
          <a:p>
            <a:r>
              <a:rPr lang="en-US" dirty="0" smtClean="0"/>
              <a:t>First Amendment</a:t>
            </a:r>
          </a:p>
          <a:p>
            <a:pPr lvl="1"/>
            <a:r>
              <a:rPr lang="en-US" dirty="0" smtClean="0"/>
              <a:t>“Congress </a:t>
            </a:r>
            <a:r>
              <a:rPr lang="en-US" dirty="0"/>
              <a:t>shall make no law respecting an establishment of religion, or prohibiting the free exercise thereof; or abridging the freedom of speech, or of the press; or the right of the people peaceably to assemble, and to petition the Government for a redress of </a:t>
            </a:r>
            <a:r>
              <a:rPr lang="en-US" dirty="0" smtClean="0"/>
              <a:t>grievance.”</a:t>
            </a:r>
          </a:p>
        </p:txBody>
      </p:sp>
    </p:spTree>
    <p:extLst>
      <p:ext uri="{BB962C8B-B14F-4D97-AF65-F5344CB8AC3E}">
        <p14:creationId xmlns:p14="http://schemas.microsoft.com/office/powerpoint/2010/main" val="7974243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of Rights</a:t>
            </a:r>
            <a:endParaRPr lang="en-US" dirty="0"/>
          </a:p>
        </p:txBody>
      </p:sp>
      <p:sp>
        <p:nvSpPr>
          <p:cNvPr id="3" name="Content Placeholder 2"/>
          <p:cNvSpPr>
            <a:spLocks noGrp="1"/>
          </p:cNvSpPr>
          <p:nvPr>
            <p:ph idx="1"/>
          </p:nvPr>
        </p:nvSpPr>
        <p:spPr>
          <a:xfrm>
            <a:off x="549275" y="1600200"/>
            <a:ext cx="8042276" cy="4893321"/>
          </a:xfrm>
        </p:spPr>
        <p:txBody>
          <a:bodyPr>
            <a:normAutofit/>
          </a:bodyPr>
          <a:lstStyle/>
          <a:p>
            <a:r>
              <a:rPr lang="en-US" dirty="0" smtClean="0"/>
              <a:t>Second Amendment</a:t>
            </a:r>
          </a:p>
          <a:p>
            <a:pPr lvl="1"/>
            <a:r>
              <a:rPr lang="en-US" dirty="0" smtClean="0"/>
              <a:t>“A </a:t>
            </a:r>
            <a:r>
              <a:rPr lang="en-US" dirty="0"/>
              <a:t>well regulated Militia, being necessary to the security of a free State, the right of the people to keep and bear Arms, shall not be infringed</a:t>
            </a:r>
            <a:r>
              <a:rPr lang="en-US" dirty="0" smtClean="0"/>
              <a:t>.”</a:t>
            </a:r>
          </a:p>
          <a:p>
            <a:r>
              <a:rPr lang="en-US" dirty="0" smtClean="0"/>
              <a:t>Third Amendment </a:t>
            </a:r>
          </a:p>
          <a:p>
            <a:pPr lvl="1"/>
            <a:r>
              <a:rPr lang="en-US" dirty="0" smtClean="0"/>
              <a:t>“No </a:t>
            </a:r>
            <a:r>
              <a:rPr lang="en-US" dirty="0"/>
              <a:t>Soldier shall, in time of peace be quartered in any house, without the consent of the Owner, nor in time of war, but in a manner to be prescribed by </a:t>
            </a:r>
            <a:r>
              <a:rPr lang="en-US" dirty="0" smtClean="0"/>
              <a:t>law”</a:t>
            </a:r>
            <a:endParaRPr lang="en-US" dirty="0"/>
          </a:p>
        </p:txBody>
      </p:sp>
    </p:spTree>
    <p:extLst>
      <p:ext uri="{BB962C8B-B14F-4D97-AF65-F5344CB8AC3E}">
        <p14:creationId xmlns:p14="http://schemas.microsoft.com/office/powerpoint/2010/main" val="13509369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of Rights </a:t>
            </a:r>
            <a:endParaRPr lang="en-US" dirty="0"/>
          </a:p>
        </p:txBody>
      </p:sp>
      <p:sp>
        <p:nvSpPr>
          <p:cNvPr id="3" name="Content Placeholder 2"/>
          <p:cNvSpPr>
            <a:spLocks noGrp="1"/>
          </p:cNvSpPr>
          <p:nvPr>
            <p:ph idx="1"/>
          </p:nvPr>
        </p:nvSpPr>
        <p:spPr>
          <a:xfrm>
            <a:off x="549275" y="1600201"/>
            <a:ext cx="8042276" cy="5071532"/>
          </a:xfrm>
        </p:spPr>
        <p:txBody>
          <a:bodyPr>
            <a:normAutofit/>
          </a:bodyPr>
          <a:lstStyle/>
          <a:p>
            <a:r>
              <a:rPr lang="en-US" dirty="0" smtClean="0"/>
              <a:t>Fourth Amendment</a:t>
            </a:r>
          </a:p>
          <a:p>
            <a:pPr lvl="1"/>
            <a:r>
              <a:rPr lang="en-US" dirty="0" smtClean="0"/>
              <a:t>“The </a:t>
            </a:r>
            <a:r>
              <a:rPr lang="en-US" dirty="0"/>
              <a:t>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a:t>
            </a:r>
            <a:r>
              <a:rPr lang="en-US" dirty="0" smtClean="0"/>
              <a:t>seized”</a:t>
            </a:r>
          </a:p>
        </p:txBody>
      </p:sp>
    </p:spTree>
    <p:extLst>
      <p:ext uri="{BB962C8B-B14F-4D97-AF65-F5344CB8AC3E}">
        <p14:creationId xmlns:p14="http://schemas.microsoft.com/office/powerpoint/2010/main" val="406879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of Rights</a:t>
            </a:r>
            <a:endParaRPr lang="en-US" dirty="0"/>
          </a:p>
        </p:txBody>
      </p:sp>
      <p:sp>
        <p:nvSpPr>
          <p:cNvPr id="3" name="Content Placeholder 2"/>
          <p:cNvSpPr>
            <a:spLocks noGrp="1"/>
          </p:cNvSpPr>
          <p:nvPr>
            <p:ph idx="1"/>
          </p:nvPr>
        </p:nvSpPr>
        <p:spPr>
          <a:xfrm>
            <a:off x="549275" y="1600200"/>
            <a:ext cx="8042276" cy="4821767"/>
          </a:xfrm>
        </p:spPr>
        <p:txBody>
          <a:bodyPr>
            <a:normAutofit fontScale="92500" lnSpcReduction="20000"/>
          </a:bodyPr>
          <a:lstStyle/>
          <a:p>
            <a:r>
              <a:rPr lang="en-US" dirty="0" smtClean="0"/>
              <a:t>Fifth Amendment</a:t>
            </a:r>
          </a:p>
          <a:p>
            <a:pPr lvl="1"/>
            <a:r>
              <a:rPr lang="en-US" dirty="0" smtClean="0"/>
              <a:t>“No </a:t>
            </a:r>
            <a:r>
              <a:rPr lang="en-US" dirty="0"/>
              <a:t>person shall be held to answer for a capital, or otherwise infamous crime, unless on a presentment or indictment of a </a:t>
            </a:r>
            <a:r>
              <a:rPr lang="en-US" dirty="0" smtClean="0"/>
              <a:t>Grand Jury, </a:t>
            </a:r>
            <a:r>
              <a:rPr lang="en-US" dirty="0"/>
              <a:t>except in cases arising in the land or naval forces, or in the Militia, when in actual service in time of War or public danger; nor shall any person be subject for the same offence to be twice put in jeopardy of life or limb; nor shall be compelled in any criminal case to be a witness against himself, nor be deprived of life, liberty, or property, without due process of law; nor shall private property be taken for public use, without just </a:t>
            </a:r>
            <a:r>
              <a:rPr lang="en-US" dirty="0" smtClean="0"/>
              <a:t>compensation”</a:t>
            </a:r>
            <a:endParaRPr lang="en-US" dirty="0"/>
          </a:p>
        </p:txBody>
      </p:sp>
    </p:spTree>
    <p:extLst>
      <p:ext uri="{BB962C8B-B14F-4D97-AF65-F5344CB8AC3E}">
        <p14:creationId xmlns:p14="http://schemas.microsoft.com/office/powerpoint/2010/main" val="37366428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of Rights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Sixth</a:t>
            </a:r>
          </a:p>
          <a:p>
            <a:pPr lvl="1"/>
            <a:r>
              <a:rPr lang="en-US" dirty="0" smtClean="0"/>
              <a:t>“In </a:t>
            </a:r>
            <a:r>
              <a:rPr lang="en-US" dirty="0"/>
              <a:t>all criminal prosecutions, the accused shall enjoy the right to a speedy and public trial, by an impartial jury of the State and district wherein the crime shall have been committed, which district shall have been previously ascertained by law, and to be informed of the nature and cause of the accusation; to be confronted with the witnesses against him; to have compulsory process for obtaining witnesses in his favor, and to have the Assistance of Counsel for his </a:t>
            </a:r>
            <a:r>
              <a:rPr lang="en-US" dirty="0" err="1" smtClean="0"/>
              <a:t>defence</a:t>
            </a:r>
            <a:r>
              <a:rPr lang="en-US" dirty="0" smtClean="0"/>
              <a:t>”</a:t>
            </a:r>
            <a:endParaRPr lang="en-US" dirty="0"/>
          </a:p>
        </p:txBody>
      </p:sp>
    </p:spTree>
    <p:extLst>
      <p:ext uri="{BB962C8B-B14F-4D97-AF65-F5344CB8AC3E}">
        <p14:creationId xmlns:p14="http://schemas.microsoft.com/office/powerpoint/2010/main" val="9669263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of Rights</a:t>
            </a:r>
            <a:endParaRPr lang="en-US" dirty="0"/>
          </a:p>
        </p:txBody>
      </p:sp>
      <p:sp>
        <p:nvSpPr>
          <p:cNvPr id="3" name="Content Placeholder 2"/>
          <p:cNvSpPr>
            <a:spLocks noGrp="1"/>
          </p:cNvSpPr>
          <p:nvPr>
            <p:ph idx="1"/>
          </p:nvPr>
        </p:nvSpPr>
        <p:spPr>
          <a:xfrm>
            <a:off x="549275" y="1600201"/>
            <a:ext cx="8042276" cy="4857544"/>
          </a:xfrm>
        </p:spPr>
        <p:txBody>
          <a:bodyPr>
            <a:normAutofit lnSpcReduction="10000"/>
          </a:bodyPr>
          <a:lstStyle/>
          <a:p>
            <a:r>
              <a:rPr lang="en-US" dirty="0" smtClean="0"/>
              <a:t>Seventh Amendment</a:t>
            </a:r>
          </a:p>
          <a:p>
            <a:pPr lvl="1"/>
            <a:r>
              <a:rPr lang="en-US" dirty="0" smtClean="0"/>
              <a:t>“In </a:t>
            </a:r>
            <a:r>
              <a:rPr lang="en-US" dirty="0"/>
              <a:t>suits at common law, where the value in controversy shall exceed twenty dollars, the right of trial by jury shall be preserved, and no fact tried by a jury, shall be otherwise re-examined in any court of the United States, than according to the rules of the common </a:t>
            </a:r>
            <a:r>
              <a:rPr lang="en-US" dirty="0" smtClean="0"/>
              <a:t>law”</a:t>
            </a:r>
            <a:endParaRPr lang="en-US" dirty="0"/>
          </a:p>
          <a:p>
            <a:r>
              <a:rPr lang="en-US" dirty="0" smtClean="0"/>
              <a:t>Eighth</a:t>
            </a:r>
            <a:r>
              <a:rPr lang="en-US" dirty="0"/>
              <a:t> </a:t>
            </a:r>
            <a:r>
              <a:rPr lang="en-US" dirty="0" smtClean="0"/>
              <a:t>Amendment</a:t>
            </a:r>
          </a:p>
          <a:p>
            <a:pPr lvl="1"/>
            <a:r>
              <a:rPr lang="en-US" dirty="0" smtClean="0"/>
              <a:t>“Excessive </a:t>
            </a:r>
            <a:r>
              <a:rPr lang="en-US" dirty="0"/>
              <a:t>bail shall not be required, nor excessive fines imposed, nor cruel and unusual punishments </a:t>
            </a:r>
            <a:r>
              <a:rPr lang="en-US" dirty="0" smtClean="0"/>
              <a:t>inflicted”</a:t>
            </a:r>
            <a:endParaRPr lang="en-US" dirty="0"/>
          </a:p>
          <a:p>
            <a:endParaRPr lang="en-US" dirty="0"/>
          </a:p>
        </p:txBody>
      </p:sp>
    </p:spTree>
    <p:extLst>
      <p:ext uri="{BB962C8B-B14F-4D97-AF65-F5344CB8AC3E}">
        <p14:creationId xmlns:p14="http://schemas.microsoft.com/office/powerpoint/2010/main" val="14921894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of States and Citizens</a:t>
            </a:r>
            <a:endParaRPr lang="en-US" dirty="0"/>
          </a:p>
        </p:txBody>
      </p:sp>
      <p:sp>
        <p:nvSpPr>
          <p:cNvPr id="3" name="Content Placeholder 2"/>
          <p:cNvSpPr>
            <a:spLocks noGrp="1"/>
          </p:cNvSpPr>
          <p:nvPr>
            <p:ph idx="1"/>
          </p:nvPr>
        </p:nvSpPr>
        <p:spPr>
          <a:xfrm>
            <a:off x="549275" y="1444532"/>
            <a:ext cx="8042276" cy="5413468"/>
          </a:xfrm>
        </p:spPr>
        <p:txBody>
          <a:bodyPr>
            <a:normAutofit/>
          </a:bodyPr>
          <a:lstStyle/>
          <a:p>
            <a:r>
              <a:rPr lang="en-US" dirty="0" smtClean="0"/>
              <a:t>Ninth Amendment</a:t>
            </a:r>
          </a:p>
          <a:p>
            <a:pPr lvl="1"/>
            <a:r>
              <a:rPr lang="en-US" dirty="0" smtClean="0"/>
              <a:t>“The </a:t>
            </a:r>
            <a:r>
              <a:rPr lang="en-US" dirty="0"/>
              <a:t>enumeration in the Constitution, of certain rights, shall not be construed to deny or disparage others retained by the </a:t>
            </a:r>
            <a:r>
              <a:rPr lang="en-US" dirty="0" smtClean="0"/>
              <a:t>people”</a:t>
            </a:r>
          </a:p>
          <a:p>
            <a:r>
              <a:rPr lang="en-US" dirty="0" smtClean="0"/>
              <a:t>Tenth Amendment</a:t>
            </a:r>
          </a:p>
          <a:p>
            <a:pPr lvl="1"/>
            <a:r>
              <a:rPr lang="en-US" dirty="0" smtClean="0"/>
              <a:t>“The </a:t>
            </a:r>
            <a:r>
              <a:rPr lang="en-US" dirty="0"/>
              <a:t>powers not delegated to the United States by the Constitution, nor prohibited by it to the States, are reserved to the States respectively, or to the </a:t>
            </a:r>
            <a:r>
              <a:rPr lang="en-US" dirty="0" smtClean="0"/>
              <a:t>people”</a:t>
            </a:r>
          </a:p>
        </p:txBody>
      </p:sp>
    </p:spTree>
    <p:extLst>
      <p:ext uri="{BB962C8B-B14F-4D97-AF65-F5344CB8AC3E}">
        <p14:creationId xmlns:p14="http://schemas.microsoft.com/office/powerpoint/2010/main" val="39997624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BOR: First Amendment</a:t>
            </a:r>
            <a:endParaRPr lang="en-US" dirty="0"/>
          </a:p>
        </p:txBody>
      </p:sp>
      <p:sp>
        <p:nvSpPr>
          <p:cNvPr id="3" name="Content Placeholder 2"/>
          <p:cNvSpPr>
            <a:spLocks noGrp="1"/>
          </p:cNvSpPr>
          <p:nvPr>
            <p:ph idx="1"/>
          </p:nvPr>
        </p:nvSpPr>
        <p:spPr>
          <a:xfrm>
            <a:off x="549275" y="1600201"/>
            <a:ext cx="8042276" cy="5037666"/>
          </a:xfrm>
        </p:spPr>
        <p:txBody>
          <a:bodyPr>
            <a:normAutofit fontScale="92500" lnSpcReduction="20000"/>
          </a:bodyPr>
          <a:lstStyle/>
          <a:p>
            <a:r>
              <a:rPr lang="en-US" dirty="0" smtClean="0"/>
              <a:t>Freedom of </a:t>
            </a:r>
          </a:p>
          <a:p>
            <a:pPr lvl="1"/>
            <a:r>
              <a:rPr lang="en-US" dirty="0" smtClean="0"/>
              <a:t>Religion</a:t>
            </a:r>
          </a:p>
          <a:p>
            <a:pPr lvl="2"/>
            <a:r>
              <a:rPr lang="en-US" b="1" dirty="0" smtClean="0"/>
              <a:t>Establishment clause (19)</a:t>
            </a:r>
            <a:r>
              <a:rPr lang="en-US" dirty="0" smtClean="0"/>
              <a:t>: Congress cannot establish an official religion nor favor one religion over another</a:t>
            </a:r>
          </a:p>
          <a:p>
            <a:pPr lvl="2"/>
            <a:r>
              <a:rPr lang="en-US" b="1" dirty="0" smtClean="0"/>
              <a:t>Free exercise clause (20)</a:t>
            </a:r>
            <a:r>
              <a:rPr lang="en-US" dirty="0" smtClean="0"/>
              <a:t>: right to practice any or no religion</a:t>
            </a:r>
          </a:p>
          <a:p>
            <a:pPr lvl="1"/>
            <a:r>
              <a:rPr lang="en-US" dirty="0" smtClean="0"/>
              <a:t>Assembly</a:t>
            </a:r>
          </a:p>
          <a:p>
            <a:pPr lvl="1"/>
            <a:r>
              <a:rPr lang="en-US" dirty="0" smtClean="0"/>
              <a:t>Speech</a:t>
            </a:r>
          </a:p>
          <a:p>
            <a:pPr lvl="2"/>
            <a:r>
              <a:rPr lang="en-US" dirty="0" smtClean="0"/>
              <a:t>Right to express ideas and opinions</a:t>
            </a:r>
          </a:p>
          <a:p>
            <a:pPr lvl="2"/>
            <a:r>
              <a:rPr lang="en-US" dirty="0" smtClean="0"/>
              <a:t>Not an absolute right</a:t>
            </a:r>
          </a:p>
          <a:p>
            <a:pPr lvl="1"/>
            <a:r>
              <a:rPr lang="en-US" dirty="0" smtClean="0"/>
              <a:t>Freedom of Press</a:t>
            </a:r>
          </a:p>
          <a:p>
            <a:pPr lvl="2"/>
            <a:r>
              <a:rPr lang="en-US" dirty="0" smtClean="0"/>
              <a:t>Excludes false statements </a:t>
            </a:r>
          </a:p>
          <a:p>
            <a:pPr lvl="1"/>
            <a:r>
              <a:rPr lang="en-US" dirty="0" smtClean="0"/>
              <a:t>Freedom of Petition</a:t>
            </a:r>
          </a:p>
          <a:p>
            <a:pPr lvl="2"/>
            <a:r>
              <a:rPr lang="en-US" dirty="0" smtClean="0"/>
              <a:t>Ask your government to address your concerns</a:t>
            </a:r>
            <a:endParaRPr lang="en-US" dirty="0"/>
          </a:p>
        </p:txBody>
      </p:sp>
    </p:spTree>
    <p:extLst>
      <p:ext uri="{BB962C8B-B14F-4D97-AF65-F5344CB8AC3E}">
        <p14:creationId xmlns:p14="http://schemas.microsoft.com/office/powerpoint/2010/main" val="1554794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Constitution </a:t>
            </a:r>
            <a:endParaRPr lang="en-US" dirty="0"/>
          </a:p>
        </p:txBody>
      </p:sp>
      <p:sp>
        <p:nvSpPr>
          <p:cNvPr id="3" name="Content Placeholder 2"/>
          <p:cNvSpPr>
            <a:spLocks noGrp="1"/>
          </p:cNvSpPr>
          <p:nvPr>
            <p:ph idx="1"/>
          </p:nvPr>
        </p:nvSpPr>
        <p:spPr/>
        <p:txBody>
          <a:bodyPr>
            <a:normAutofit lnSpcReduction="10000"/>
          </a:bodyPr>
          <a:lstStyle/>
          <a:p>
            <a:r>
              <a:rPr lang="en-US" dirty="0" smtClean="0"/>
              <a:t>Our Constitution came into effect in 1789. It is still in effect today.</a:t>
            </a:r>
          </a:p>
          <a:p>
            <a:pPr lvl="1"/>
            <a:r>
              <a:rPr lang="en-US" dirty="0" smtClean="0"/>
              <a:t>The </a:t>
            </a:r>
            <a:r>
              <a:rPr lang="en-US" dirty="0"/>
              <a:t>first Congress began on March 4, 1789.</a:t>
            </a:r>
          </a:p>
          <a:p>
            <a:pPr lvl="1"/>
            <a:r>
              <a:rPr lang="en-US" dirty="0"/>
              <a:t>President Washington was inaugurated on April 30, 1789.</a:t>
            </a:r>
          </a:p>
          <a:p>
            <a:r>
              <a:rPr lang="en-US" dirty="0"/>
              <a:t>The Bill </a:t>
            </a:r>
            <a:r>
              <a:rPr lang="en-US" dirty="0" smtClean="0"/>
              <a:t>of </a:t>
            </a:r>
            <a:r>
              <a:rPr lang="en-US" dirty="0"/>
              <a:t>Rights were introduced by James </a:t>
            </a:r>
            <a:r>
              <a:rPr lang="en-US" dirty="0" smtClean="0"/>
              <a:t>Madison. The amendments came into effect on December 15, 1791 after ratification by the states.</a:t>
            </a:r>
            <a:endParaRPr lang="en-US" dirty="0"/>
          </a:p>
          <a:p>
            <a:endParaRPr lang="en-US" dirty="0"/>
          </a:p>
        </p:txBody>
      </p:sp>
    </p:spTree>
    <p:extLst>
      <p:ext uri="{BB962C8B-B14F-4D97-AF65-F5344CB8AC3E}">
        <p14:creationId xmlns:p14="http://schemas.microsoft.com/office/powerpoint/2010/main" val="38725635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BOR: Protection of the People</a:t>
            </a:r>
            <a:endParaRPr lang="en-US" dirty="0"/>
          </a:p>
        </p:txBody>
      </p:sp>
      <p:sp>
        <p:nvSpPr>
          <p:cNvPr id="3" name="Content Placeholder 2"/>
          <p:cNvSpPr>
            <a:spLocks noGrp="1"/>
          </p:cNvSpPr>
          <p:nvPr>
            <p:ph idx="1"/>
          </p:nvPr>
        </p:nvSpPr>
        <p:spPr/>
        <p:txBody>
          <a:bodyPr/>
          <a:lstStyle/>
          <a:p>
            <a:r>
              <a:rPr lang="en-US" dirty="0" smtClean="0"/>
              <a:t>Second</a:t>
            </a:r>
          </a:p>
          <a:p>
            <a:pPr lvl="1"/>
            <a:r>
              <a:rPr lang="en-US" dirty="0" smtClean="0"/>
              <a:t>Bear arms</a:t>
            </a:r>
          </a:p>
          <a:p>
            <a:r>
              <a:rPr lang="en-US" dirty="0" smtClean="0"/>
              <a:t>Third</a:t>
            </a:r>
          </a:p>
          <a:p>
            <a:pPr lvl="1"/>
            <a:r>
              <a:rPr lang="en-US" dirty="0" smtClean="0"/>
              <a:t>No quartering soldier </a:t>
            </a:r>
          </a:p>
          <a:p>
            <a:r>
              <a:rPr lang="en-US" dirty="0" smtClean="0"/>
              <a:t>Fourth </a:t>
            </a:r>
          </a:p>
          <a:p>
            <a:pPr lvl="1"/>
            <a:r>
              <a:rPr lang="en-US" dirty="0" smtClean="0"/>
              <a:t>No unreasonable searches and seizures </a:t>
            </a:r>
          </a:p>
          <a:p>
            <a:pPr lvl="1"/>
            <a:r>
              <a:rPr lang="en-US" dirty="0" smtClean="0"/>
              <a:t>Need a warrant </a:t>
            </a:r>
          </a:p>
          <a:p>
            <a:endParaRPr lang="en-US" dirty="0"/>
          </a:p>
        </p:txBody>
      </p:sp>
    </p:spTree>
    <p:extLst>
      <p:ext uri="{BB962C8B-B14F-4D97-AF65-F5344CB8AC3E}">
        <p14:creationId xmlns:p14="http://schemas.microsoft.com/office/powerpoint/2010/main" val="23805874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BOR: 5</a:t>
            </a:r>
            <a:r>
              <a:rPr lang="en-US" baseline="30000" dirty="0" smtClean="0"/>
              <a:t>th</a:t>
            </a:r>
            <a:r>
              <a:rPr lang="en-US" dirty="0" smtClean="0"/>
              <a:t> Amendment Rights of the Accused  </a:t>
            </a:r>
            <a:endParaRPr lang="en-US" dirty="0"/>
          </a:p>
        </p:txBody>
      </p:sp>
      <p:sp>
        <p:nvSpPr>
          <p:cNvPr id="3" name="Content Placeholder 2"/>
          <p:cNvSpPr>
            <a:spLocks noGrp="1"/>
          </p:cNvSpPr>
          <p:nvPr>
            <p:ph idx="1"/>
          </p:nvPr>
        </p:nvSpPr>
        <p:spPr>
          <a:xfrm>
            <a:off x="549275" y="1600200"/>
            <a:ext cx="8042276" cy="4821767"/>
          </a:xfrm>
        </p:spPr>
        <p:txBody>
          <a:bodyPr>
            <a:normAutofit lnSpcReduction="10000"/>
          </a:bodyPr>
          <a:lstStyle/>
          <a:p>
            <a:r>
              <a:rPr lang="en-US" dirty="0" smtClean="0"/>
              <a:t>Grand </a:t>
            </a:r>
            <a:r>
              <a:rPr lang="en-US" dirty="0"/>
              <a:t>jury indictment </a:t>
            </a:r>
            <a:endParaRPr lang="en-US" dirty="0" smtClean="0"/>
          </a:p>
          <a:p>
            <a:r>
              <a:rPr lang="en-US" dirty="0" smtClean="0"/>
              <a:t>Protection </a:t>
            </a:r>
            <a:r>
              <a:rPr lang="en-US" dirty="0"/>
              <a:t>from </a:t>
            </a:r>
            <a:r>
              <a:rPr lang="en-US" dirty="0" smtClean="0"/>
              <a:t>self-incrimination</a:t>
            </a:r>
          </a:p>
          <a:p>
            <a:r>
              <a:rPr lang="en-US" dirty="0" smtClean="0"/>
              <a:t>Double jeopardy</a:t>
            </a:r>
          </a:p>
          <a:p>
            <a:r>
              <a:rPr lang="en-US" dirty="0" smtClean="0"/>
              <a:t>Due </a:t>
            </a:r>
            <a:r>
              <a:rPr lang="en-US" dirty="0"/>
              <a:t>process </a:t>
            </a:r>
          </a:p>
          <a:p>
            <a:pPr lvl="1"/>
            <a:r>
              <a:rPr lang="en-US" dirty="0"/>
              <a:t>C</a:t>
            </a:r>
            <a:r>
              <a:rPr lang="en-US" dirty="0" smtClean="0"/>
              <a:t>an’t be denied life, liberty, or property without due process of the law</a:t>
            </a:r>
          </a:p>
          <a:p>
            <a:r>
              <a:rPr lang="en-US" dirty="0" smtClean="0"/>
              <a:t>Eminent Domain - Government can take private property for public use if give </a:t>
            </a:r>
            <a:r>
              <a:rPr lang="en-US" dirty="0"/>
              <a:t>owner fair payment </a:t>
            </a:r>
          </a:p>
          <a:p>
            <a:pPr marL="0" indent="0">
              <a:buNone/>
            </a:pPr>
            <a:endParaRPr lang="en-US" dirty="0"/>
          </a:p>
        </p:txBody>
      </p:sp>
    </p:spTree>
    <p:extLst>
      <p:ext uri="{BB962C8B-B14F-4D97-AF65-F5344CB8AC3E}">
        <p14:creationId xmlns:p14="http://schemas.microsoft.com/office/powerpoint/2010/main" val="11634588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BOR: Rights of the Accused </a:t>
            </a:r>
            <a:endParaRPr lang="en-US" dirty="0"/>
          </a:p>
        </p:txBody>
      </p:sp>
      <p:sp>
        <p:nvSpPr>
          <p:cNvPr id="3" name="Content Placeholder 2"/>
          <p:cNvSpPr>
            <a:spLocks noGrp="1"/>
          </p:cNvSpPr>
          <p:nvPr>
            <p:ph idx="1"/>
          </p:nvPr>
        </p:nvSpPr>
        <p:spPr>
          <a:xfrm>
            <a:off x="549275" y="1600201"/>
            <a:ext cx="8042276" cy="4857544"/>
          </a:xfrm>
        </p:spPr>
        <p:txBody>
          <a:bodyPr>
            <a:normAutofit/>
          </a:bodyPr>
          <a:lstStyle/>
          <a:p>
            <a:r>
              <a:rPr lang="en-US" dirty="0" smtClean="0"/>
              <a:t>Sixth Amendment: Right to</a:t>
            </a:r>
          </a:p>
          <a:p>
            <a:pPr lvl="1"/>
            <a:r>
              <a:rPr lang="en-US" dirty="0" smtClean="0"/>
              <a:t>Speedy and public trial</a:t>
            </a:r>
          </a:p>
          <a:p>
            <a:pPr lvl="1"/>
            <a:r>
              <a:rPr lang="en-US" dirty="0" smtClean="0"/>
              <a:t>Impartial jury</a:t>
            </a:r>
          </a:p>
          <a:p>
            <a:pPr lvl="1"/>
            <a:r>
              <a:rPr lang="en-US" dirty="0" smtClean="0"/>
              <a:t>Confront witnesses </a:t>
            </a:r>
          </a:p>
          <a:p>
            <a:pPr lvl="1"/>
            <a:r>
              <a:rPr lang="en-US" dirty="0" smtClean="0"/>
              <a:t>An attorney</a:t>
            </a:r>
          </a:p>
          <a:p>
            <a:r>
              <a:rPr lang="en-US" dirty="0" smtClean="0"/>
              <a:t>Seventh Amendment</a:t>
            </a:r>
          </a:p>
          <a:p>
            <a:pPr lvl="1"/>
            <a:r>
              <a:rPr lang="en-US" dirty="0" smtClean="0"/>
              <a:t>Jury trial in civil cases</a:t>
            </a:r>
            <a:endParaRPr lang="en-US" dirty="0"/>
          </a:p>
          <a:p>
            <a:r>
              <a:rPr lang="en-US" dirty="0" smtClean="0"/>
              <a:t>Eighth</a:t>
            </a:r>
            <a:r>
              <a:rPr lang="en-US" dirty="0"/>
              <a:t> </a:t>
            </a:r>
            <a:r>
              <a:rPr lang="en-US" dirty="0" smtClean="0"/>
              <a:t>Amendment</a:t>
            </a:r>
          </a:p>
          <a:p>
            <a:pPr lvl="1"/>
            <a:r>
              <a:rPr lang="en-US" dirty="0" smtClean="0"/>
              <a:t>No Excessive nor </a:t>
            </a:r>
            <a:r>
              <a:rPr lang="en-US" dirty="0"/>
              <a:t>cruel and unusual </a:t>
            </a:r>
            <a:r>
              <a:rPr lang="en-US" dirty="0" smtClean="0"/>
              <a:t>punishment</a:t>
            </a:r>
            <a:endParaRPr lang="en-US" dirty="0"/>
          </a:p>
          <a:p>
            <a:endParaRPr lang="en-US" dirty="0"/>
          </a:p>
        </p:txBody>
      </p:sp>
    </p:spTree>
    <p:extLst>
      <p:ext uri="{BB962C8B-B14F-4D97-AF65-F5344CB8AC3E}">
        <p14:creationId xmlns:p14="http://schemas.microsoft.com/office/powerpoint/2010/main" val="25836786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BOR: Rights of States and Citizens</a:t>
            </a:r>
            <a:endParaRPr lang="en-US" dirty="0"/>
          </a:p>
        </p:txBody>
      </p:sp>
      <p:sp>
        <p:nvSpPr>
          <p:cNvPr id="3" name="Content Placeholder 2"/>
          <p:cNvSpPr>
            <a:spLocks noGrp="1"/>
          </p:cNvSpPr>
          <p:nvPr>
            <p:ph idx="1"/>
          </p:nvPr>
        </p:nvSpPr>
        <p:spPr>
          <a:xfrm>
            <a:off x="549275" y="1444532"/>
            <a:ext cx="8042276" cy="5413468"/>
          </a:xfrm>
        </p:spPr>
        <p:txBody>
          <a:bodyPr>
            <a:normAutofit/>
          </a:bodyPr>
          <a:lstStyle/>
          <a:p>
            <a:r>
              <a:rPr lang="en-US" dirty="0" smtClean="0"/>
              <a:t>Ninth Amendment</a:t>
            </a:r>
          </a:p>
          <a:p>
            <a:pPr lvl="1"/>
            <a:r>
              <a:rPr lang="en-US" dirty="0" smtClean="0"/>
              <a:t>Americans enjoy basic rights not listed in the Constitution; </a:t>
            </a:r>
          </a:p>
          <a:p>
            <a:pPr lvl="1"/>
            <a:r>
              <a:rPr lang="en-US" dirty="0" smtClean="0"/>
              <a:t>Power to the people</a:t>
            </a:r>
          </a:p>
          <a:p>
            <a:r>
              <a:rPr lang="en-US" dirty="0" smtClean="0"/>
              <a:t>Tenth Amendment</a:t>
            </a:r>
          </a:p>
          <a:p>
            <a:pPr lvl="1"/>
            <a:r>
              <a:rPr lang="en-US" dirty="0" smtClean="0"/>
              <a:t>Powers not specifically given to the federal government nor forbidden to the states, belong to the people or the states.</a:t>
            </a:r>
          </a:p>
          <a:p>
            <a:pPr lvl="1"/>
            <a:r>
              <a:rPr lang="en-US" dirty="0" smtClean="0"/>
              <a:t>Power to the states</a:t>
            </a:r>
            <a:endParaRPr lang="en-US" dirty="0"/>
          </a:p>
        </p:txBody>
      </p:sp>
    </p:spTree>
    <p:extLst>
      <p:ext uri="{BB962C8B-B14F-4D97-AF65-F5344CB8AC3E}">
        <p14:creationId xmlns:p14="http://schemas.microsoft.com/office/powerpoint/2010/main" val="29709266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692728"/>
            <a:ext cx="8042276" cy="5902036"/>
          </a:xfrm>
        </p:spPr>
        <p:txBody>
          <a:bodyPr>
            <a:normAutofit fontScale="92500" lnSpcReduction="10000"/>
          </a:bodyPr>
          <a:lstStyle/>
          <a:p>
            <a:r>
              <a:rPr lang="en-US" b="1" dirty="0" smtClean="0"/>
              <a:t>S</a:t>
            </a:r>
            <a:r>
              <a:rPr lang="en-US" dirty="0" smtClean="0"/>
              <a:t>ince </a:t>
            </a:r>
            <a:r>
              <a:rPr lang="en-US" b="1" dirty="0" smtClean="0"/>
              <a:t>A</a:t>
            </a:r>
            <a:r>
              <a:rPr lang="en-US" dirty="0" smtClean="0"/>
              <a:t>ll </a:t>
            </a:r>
            <a:r>
              <a:rPr lang="en-US" b="1" dirty="0" smtClean="0"/>
              <a:t>Q</a:t>
            </a:r>
            <a:r>
              <a:rPr lang="en-US" dirty="0" smtClean="0"/>
              <a:t>uestions </a:t>
            </a:r>
            <a:r>
              <a:rPr lang="en-US" b="1" dirty="0" smtClean="0"/>
              <a:t>S</a:t>
            </a:r>
            <a:r>
              <a:rPr lang="en-US" dirty="0" smtClean="0"/>
              <a:t>eem </a:t>
            </a:r>
            <a:r>
              <a:rPr lang="en-US" b="1" dirty="0" smtClean="0"/>
              <a:t>D</a:t>
            </a:r>
            <a:r>
              <a:rPr lang="en-US" dirty="0" smtClean="0"/>
              <a:t>ifficult, </a:t>
            </a:r>
            <a:r>
              <a:rPr lang="en-US" b="1" dirty="0" smtClean="0"/>
              <a:t>S</a:t>
            </a:r>
            <a:r>
              <a:rPr lang="en-US" dirty="0" smtClean="0"/>
              <a:t>tudy </a:t>
            </a:r>
            <a:r>
              <a:rPr lang="en-US" b="1" dirty="0" smtClean="0"/>
              <a:t>T</a:t>
            </a:r>
            <a:r>
              <a:rPr lang="en-US" dirty="0" smtClean="0"/>
              <a:t>o </a:t>
            </a:r>
            <a:r>
              <a:rPr lang="en-US" b="1" dirty="0" smtClean="0"/>
              <a:t>B</a:t>
            </a:r>
            <a:r>
              <a:rPr lang="en-US" dirty="0" smtClean="0"/>
              <a:t>egin </a:t>
            </a:r>
            <a:r>
              <a:rPr lang="en-US" b="1" dirty="0" smtClean="0"/>
              <a:t>P</a:t>
            </a:r>
            <a:r>
              <a:rPr lang="en-US" dirty="0" smtClean="0"/>
              <a:t>assing </a:t>
            </a:r>
            <a:r>
              <a:rPr lang="en-US" b="1" dirty="0" smtClean="0"/>
              <a:t>E</a:t>
            </a:r>
            <a:r>
              <a:rPr lang="en-US" dirty="0" smtClean="0"/>
              <a:t>xams </a:t>
            </a:r>
          </a:p>
          <a:p>
            <a:pPr lvl="1"/>
            <a:r>
              <a:rPr lang="en-US" dirty="0" smtClean="0"/>
              <a:t>Free </a:t>
            </a:r>
            <a:r>
              <a:rPr lang="en-US" b="1" dirty="0" smtClean="0"/>
              <a:t>Speech</a:t>
            </a:r>
          </a:p>
          <a:p>
            <a:pPr lvl="1"/>
            <a:r>
              <a:rPr lang="en-US" dirty="0" smtClean="0"/>
              <a:t>Bear </a:t>
            </a:r>
            <a:r>
              <a:rPr lang="en-US" b="1" dirty="0" smtClean="0"/>
              <a:t>Arms</a:t>
            </a:r>
          </a:p>
          <a:p>
            <a:pPr lvl="1"/>
            <a:r>
              <a:rPr lang="en-US" b="1" dirty="0" smtClean="0"/>
              <a:t>Quartering</a:t>
            </a:r>
            <a:r>
              <a:rPr lang="en-US" dirty="0" smtClean="0"/>
              <a:t> soldiers </a:t>
            </a:r>
          </a:p>
          <a:p>
            <a:pPr lvl="1"/>
            <a:r>
              <a:rPr lang="en-US" b="1" dirty="0" smtClean="0"/>
              <a:t>Search</a:t>
            </a:r>
            <a:r>
              <a:rPr lang="en-US" dirty="0" smtClean="0"/>
              <a:t> and seizure</a:t>
            </a:r>
          </a:p>
          <a:p>
            <a:pPr lvl="1"/>
            <a:r>
              <a:rPr lang="en-US" b="1" dirty="0" smtClean="0"/>
              <a:t>Due</a:t>
            </a:r>
            <a:r>
              <a:rPr lang="en-US" dirty="0" smtClean="0"/>
              <a:t> process</a:t>
            </a:r>
          </a:p>
          <a:p>
            <a:pPr lvl="1"/>
            <a:r>
              <a:rPr lang="en-US" b="1" dirty="0" smtClean="0"/>
              <a:t>Speedy</a:t>
            </a:r>
            <a:r>
              <a:rPr lang="en-US" dirty="0" smtClean="0"/>
              <a:t> trial</a:t>
            </a:r>
          </a:p>
          <a:p>
            <a:pPr lvl="1"/>
            <a:r>
              <a:rPr lang="en-US" b="1" dirty="0" smtClean="0"/>
              <a:t>Trial</a:t>
            </a:r>
            <a:r>
              <a:rPr lang="en-US" dirty="0" smtClean="0"/>
              <a:t> by jury in civil </a:t>
            </a:r>
          </a:p>
          <a:p>
            <a:pPr lvl="1"/>
            <a:r>
              <a:rPr lang="en-US" dirty="0" smtClean="0"/>
              <a:t>Excessive </a:t>
            </a:r>
            <a:r>
              <a:rPr lang="en-US" b="1" dirty="0" smtClean="0"/>
              <a:t>bail</a:t>
            </a:r>
            <a:r>
              <a:rPr lang="en-US" dirty="0" smtClean="0"/>
              <a:t> or punishment</a:t>
            </a:r>
          </a:p>
          <a:p>
            <a:pPr lvl="1"/>
            <a:r>
              <a:rPr lang="en-US" b="1" dirty="0" smtClean="0"/>
              <a:t>Protects</a:t>
            </a:r>
            <a:r>
              <a:rPr lang="en-US" dirty="0" smtClean="0"/>
              <a:t> unwritten rights of the people</a:t>
            </a:r>
          </a:p>
          <a:p>
            <a:pPr lvl="1"/>
            <a:r>
              <a:rPr lang="en-US" b="1" dirty="0" smtClean="0"/>
              <a:t>Extra</a:t>
            </a:r>
            <a:r>
              <a:rPr lang="en-US" dirty="0" smtClean="0"/>
              <a:t> powers belong to the people</a:t>
            </a:r>
          </a:p>
          <a:p>
            <a:pPr lvl="1"/>
            <a:r>
              <a:rPr lang="en-US" dirty="0">
                <a:hlinkClick r:id="rId2"/>
              </a:rPr>
              <a:t>http://</a:t>
            </a:r>
            <a:r>
              <a:rPr lang="en-US" dirty="0" smtClean="0">
                <a:hlinkClick r:id="rId2"/>
              </a:rPr>
              <a:t>www.youtube.com/watch?v=tlt6R1KD4E0</a:t>
            </a:r>
            <a:endParaRPr lang="en-US" dirty="0" smtClean="0"/>
          </a:p>
          <a:p>
            <a:pPr lvl="1"/>
            <a:endParaRPr lang="en-US" dirty="0"/>
          </a:p>
        </p:txBody>
      </p:sp>
    </p:spTree>
    <p:extLst>
      <p:ext uri="{BB962C8B-B14F-4D97-AF65-F5344CB8AC3E}">
        <p14:creationId xmlns:p14="http://schemas.microsoft.com/office/powerpoint/2010/main" val="38216198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a:xfrm>
            <a:off x="457200" y="1600200"/>
            <a:ext cx="8229600" cy="4864100"/>
          </a:xfrm>
        </p:spPr>
        <p:txBody>
          <a:bodyPr>
            <a:normAutofit fontScale="92500" lnSpcReduction="20000"/>
          </a:bodyPr>
          <a:lstStyle/>
          <a:p>
            <a:r>
              <a:rPr lang="en-US" dirty="0" smtClean="0"/>
              <a:t>Choose one of the ten amendments included in the Bill of Rights and answer the following questions: </a:t>
            </a:r>
          </a:p>
          <a:p>
            <a:r>
              <a:rPr lang="en-US" dirty="0"/>
              <a:t>1. What does this right mean to you, </a:t>
            </a:r>
            <a:r>
              <a:rPr lang="en-US" dirty="0" smtClean="0"/>
              <a:t>personally?</a:t>
            </a:r>
          </a:p>
          <a:p>
            <a:r>
              <a:rPr lang="en-US" dirty="0" smtClean="0"/>
              <a:t>2</a:t>
            </a:r>
            <a:r>
              <a:rPr lang="en-US" dirty="0"/>
              <a:t>. How would your life or the lives of your family members be different without this </a:t>
            </a:r>
            <a:r>
              <a:rPr lang="en-US" dirty="0" smtClean="0"/>
              <a:t>right?</a:t>
            </a:r>
          </a:p>
          <a:p>
            <a:r>
              <a:rPr lang="en-US" dirty="0" smtClean="0"/>
              <a:t>3</a:t>
            </a:r>
            <a:r>
              <a:rPr lang="en-US" dirty="0"/>
              <a:t>. Give an example of a country where this right does not exist. How is it different than the United </a:t>
            </a:r>
            <a:r>
              <a:rPr lang="en-US" dirty="0" smtClean="0"/>
              <a:t>States?</a:t>
            </a:r>
          </a:p>
          <a:p>
            <a:r>
              <a:rPr lang="en-US" dirty="0" smtClean="0"/>
              <a:t>4</a:t>
            </a:r>
            <a:r>
              <a:rPr lang="en-US" dirty="0"/>
              <a:t>. Do you agree that this should be a right guaranteed to everyone in the United States? Why or why not</a:t>
            </a:r>
          </a:p>
        </p:txBody>
      </p:sp>
    </p:spTree>
    <p:extLst>
      <p:ext uri="{BB962C8B-B14F-4D97-AF65-F5344CB8AC3E}">
        <p14:creationId xmlns:p14="http://schemas.microsoft.com/office/powerpoint/2010/main" val="36525567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www.annenbergclassroom.org/page/the-story-of-the-bill-of-rights</a:t>
            </a:r>
            <a:endParaRPr lang="en-US" dirty="0" smtClean="0"/>
          </a:p>
          <a:p>
            <a:endParaRPr lang="en-US"/>
          </a:p>
          <a:p>
            <a:endParaRPr lang="en-US"/>
          </a:p>
        </p:txBody>
      </p:sp>
    </p:spTree>
    <p:extLst>
      <p:ext uri="{BB962C8B-B14F-4D97-AF65-F5344CB8AC3E}">
        <p14:creationId xmlns:p14="http://schemas.microsoft.com/office/powerpoint/2010/main" val="42511754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Constitution</a:t>
            </a:r>
            <a:endParaRPr lang="en-US" dirty="0"/>
          </a:p>
        </p:txBody>
      </p:sp>
      <p:sp>
        <p:nvSpPr>
          <p:cNvPr id="3" name="Content Placeholder 2"/>
          <p:cNvSpPr>
            <a:spLocks noGrp="1"/>
          </p:cNvSpPr>
          <p:nvPr>
            <p:ph idx="1"/>
          </p:nvPr>
        </p:nvSpPr>
        <p:spPr/>
        <p:txBody>
          <a:bodyPr>
            <a:normAutofit/>
          </a:bodyPr>
          <a:lstStyle/>
          <a:p>
            <a:r>
              <a:rPr lang="en-US" dirty="0" smtClean="0"/>
              <a:t>Made up of three main parts:</a:t>
            </a:r>
          </a:p>
          <a:p>
            <a:pPr lvl="1"/>
            <a:r>
              <a:rPr lang="en-US" dirty="0" smtClean="0"/>
              <a:t>Preamble</a:t>
            </a:r>
          </a:p>
          <a:p>
            <a:pPr lvl="1"/>
            <a:r>
              <a:rPr lang="en-US" dirty="0" smtClean="0"/>
              <a:t>Articles</a:t>
            </a:r>
          </a:p>
          <a:p>
            <a:pPr lvl="1"/>
            <a:r>
              <a:rPr lang="en-US" dirty="0" smtClean="0"/>
              <a:t>Amendments</a:t>
            </a:r>
          </a:p>
          <a:p>
            <a:r>
              <a:rPr lang="en-US" dirty="0" smtClean="0"/>
              <a:t>How the Constitution is divided </a:t>
            </a:r>
          </a:p>
          <a:p>
            <a:pPr lvl="1"/>
            <a:r>
              <a:rPr lang="en-US" dirty="0" smtClean="0"/>
              <a:t>Articles</a:t>
            </a:r>
          </a:p>
          <a:p>
            <a:pPr lvl="1"/>
            <a:r>
              <a:rPr lang="en-US" dirty="0" smtClean="0"/>
              <a:t>Section</a:t>
            </a:r>
          </a:p>
          <a:p>
            <a:pPr lvl="1"/>
            <a:r>
              <a:rPr lang="en-US" dirty="0" smtClean="0"/>
              <a:t>Clause</a:t>
            </a:r>
          </a:p>
          <a:p>
            <a:pPr marL="0" indent="0">
              <a:buNone/>
            </a:pPr>
            <a:endParaRPr lang="en-US" dirty="0"/>
          </a:p>
        </p:txBody>
      </p:sp>
    </p:spTree>
    <p:extLst>
      <p:ext uri="{BB962C8B-B14F-4D97-AF65-F5344CB8AC3E}">
        <p14:creationId xmlns:p14="http://schemas.microsoft.com/office/powerpoint/2010/main" val="8976767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Preamble </a:t>
            </a:r>
            <a:endParaRPr lang="en-US" dirty="0"/>
          </a:p>
        </p:txBody>
      </p:sp>
      <p:sp>
        <p:nvSpPr>
          <p:cNvPr id="3" name="Content Placeholder 2"/>
          <p:cNvSpPr>
            <a:spLocks noGrp="1"/>
          </p:cNvSpPr>
          <p:nvPr>
            <p:ph idx="1"/>
          </p:nvPr>
        </p:nvSpPr>
        <p:spPr/>
        <p:txBody>
          <a:bodyPr>
            <a:normAutofit/>
          </a:bodyPr>
          <a:lstStyle/>
          <a:p>
            <a:r>
              <a:rPr lang="en-US" dirty="0" smtClean="0"/>
              <a:t>The Preamble is an introduction that explains why the US Constitution was written. </a:t>
            </a:r>
          </a:p>
          <a:p>
            <a:r>
              <a:rPr lang="en-US" dirty="0"/>
              <a:t>M</a:t>
            </a:r>
            <a:r>
              <a:rPr lang="en-US" dirty="0" smtClean="0"/>
              <a:t>ain question found in the Preamble</a:t>
            </a:r>
          </a:p>
          <a:p>
            <a:pPr lvl="1"/>
            <a:r>
              <a:rPr lang="en-US" dirty="0" smtClean="0"/>
              <a:t>What goals are to be be reached?</a:t>
            </a:r>
          </a:p>
          <a:p>
            <a:pPr lvl="1"/>
            <a:endParaRPr lang="en-US" dirty="0"/>
          </a:p>
          <a:p>
            <a:pPr marL="349250" lvl="1" indent="0">
              <a:buNone/>
            </a:pPr>
            <a:endParaRPr lang="en-US" dirty="0" smtClean="0"/>
          </a:p>
          <a:p>
            <a:pPr marL="0" indent="0">
              <a:buNone/>
            </a:pPr>
            <a:r>
              <a:rPr lang="en-US" dirty="0">
                <a:hlinkClick r:id="rId2"/>
              </a:rPr>
              <a:t>http://www.youtube.com/watch?v=</a:t>
            </a:r>
            <a:r>
              <a:rPr lang="en-US" dirty="0" smtClean="0">
                <a:hlinkClick r:id="rId2"/>
              </a:rPr>
              <a:t>0EfnNUt_nwY</a:t>
            </a:r>
            <a:endParaRPr lang="en-US" dirty="0" smtClean="0"/>
          </a:p>
          <a:p>
            <a:pPr marL="0" indent="0">
              <a:buNone/>
            </a:pPr>
            <a:endParaRPr lang="en-US" dirty="0"/>
          </a:p>
        </p:txBody>
      </p:sp>
    </p:spTree>
    <p:extLst>
      <p:ext uri="{BB962C8B-B14F-4D97-AF65-F5344CB8AC3E}">
        <p14:creationId xmlns:p14="http://schemas.microsoft.com/office/powerpoint/2010/main" val="3513791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Preamble</a:t>
            </a:r>
            <a:endParaRPr lang="en-US" dirty="0"/>
          </a:p>
        </p:txBody>
      </p:sp>
      <p:sp>
        <p:nvSpPr>
          <p:cNvPr id="3" name="Content Placeholder 2"/>
          <p:cNvSpPr>
            <a:spLocks noGrp="1"/>
          </p:cNvSpPr>
          <p:nvPr>
            <p:ph idx="1"/>
          </p:nvPr>
        </p:nvSpPr>
        <p:spPr/>
        <p:txBody>
          <a:bodyPr>
            <a:normAutofit/>
          </a:bodyPr>
          <a:lstStyle/>
          <a:p>
            <a:r>
              <a:rPr lang="en-US" sz="2800" dirty="0" smtClean="0"/>
              <a:t>We the People of United States, in Order to form a more perfect Union, establish Justice, insure domestic tranquility, provide for the common defense, promote the general Welfare, and secure the Blessings of Liberty to ourselves and our Posterity, do ordain and establish this Constitution for the United States.</a:t>
            </a:r>
            <a:endParaRPr lang="en-US" sz="2800" dirty="0"/>
          </a:p>
        </p:txBody>
      </p:sp>
    </p:spTree>
    <p:extLst>
      <p:ext uri="{BB962C8B-B14F-4D97-AF65-F5344CB8AC3E}">
        <p14:creationId xmlns:p14="http://schemas.microsoft.com/office/powerpoint/2010/main" val="1766956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Articles of the Constitution</a:t>
            </a:r>
            <a:endParaRPr lang="en-US" dirty="0"/>
          </a:p>
        </p:txBody>
      </p:sp>
      <p:sp>
        <p:nvSpPr>
          <p:cNvPr id="3" name="Content Placeholder 2"/>
          <p:cNvSpPr>
            <a:spLocks noGrp="1"/>
          </p:cNvSpPr>
          <p:nvPr>
            <p:ph idx="1"/>
          </p:nvPr>
        </p:nvSpPr>
        <p:spPr/>
        <p:txBody>
          <a:bodyPr/>
          <a:lstStyle/>
          <a:p>
            <a:r>
              <a:rPr lang="en-US" dirty="0" smtClean="0"/>
              <a:t>Article I: Legislative Branch</a:t>
            </a:r>
          </a:p>
          <a:p>
            <a:r>
              <a:rPr lang="en-US" dirty="0" smtClean="0"/>
              <a:t>Article II: Executive Branch</a:t>
            </a:r>
          </a:p>
          <a:p>
            <a:r>
              <a:rPr lang="en-US" dirty="0" smtClean="0"/>
              <a:t>Article III: Judicial Branch</a:t>
            </a:r>
          </a:p>
          <a:p>
            <a:r>
              <a:rPr lang="en-US" dirty="0" smtClean="0"/>
              <a:t>Article IV: Relations among States</a:t>
            </a:r>
          </a:p>
          <a:p>
            <a:r>
              <a:rPr lang="en-US" dirty="0" smtClean="0"/>
              <a:t>Article V: Amending the Constitution</a:t>
            </a:r>
          </a:p>
          <a:p>
            <a:r>
              <a:rPr lang="en-US" dirty="0" smtClean="0"/>
              <a:t>Article VI: Supremacy of National Government</a:t>
            </a:r>
          </a:p>
          <a:p>
            <a:r>
              <a:rPr lang="en-US" dirty="0" smtClean="0"/>
              <a:t>Article VII: Ratification</a:t>
            </a:r>
            <a:endParaRPr lang="en-US" dirty="0"/>
          </a:p>
        </p:txBody>
      </p:sp>
    </p:spTree>
    <p:extLst>
      <p:ext uri="{BB962C8B-B14F-4D97-AF65-F5344CB8AC3E}">
        <p14:creationId xmlns:p14="http://schemas.microsoft.com/office/powerpoint/2010/main" val="1646898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I: Legislative Branch</a:t>
            </a:r>
            <a:endParaRPr lang="en-US" dirty="0"/>
          </a:p>
        </p:txBody>
      </p:sp>
      <p:sp>
        <p:nvSpPr>
          <p:cNvPr id="3" name="Content Placeholder 2"/>
          <p:cNvSpPr>
            <a:spLocks noGrp="1"/>
          </p:cNvSpPr>
          <p:nvPr>
            <p:ph idx="1"/>
          </p:nvPr>
        </p:nvSpPr>
        <p:spPr>
          <a:xfrm>
            <a:off x="549275" y="1444532"/>
            <a:ext cx="8042276" cy="5273768"/>
          </a:xfrm>
        </p:spPr>
        <p:txBody>
          <a:bodyPr>
            <a:normAutofit lnSpcReduction="10000"/>
          </a:bodyPr>
          <a:lstStyle/>
          <a:p>
            <a:r>
              <a:rPr lang="en-US" dirty="0" smtClean="0"/>
              <a:t>Bicameral</a:t>
            </a:r>
          </a:p>
          <a:p>
            <a:pPr lvl="1"/>
            <a:r>
              <a:rPr lang="en-US" dirty="0" smtClean="0"/>
              <a:t>House </a:t>
            </a:r>
            <a:r>
              <a:rPr lang="en-US" dirty="0"/>
              <a:t>of </a:t>
            </a:r>
            <a:r>
              <a:rPr lang="en-US" dirty="0" smtClean="0"/>
              <a:t>Representatives: representation based on population</a:t>
            </a:r>
            <a:endParaRPr lang="en-US" dirty="0"/>
          </a:p>
          <a:p>
            <a:pPr lvl="1"/>
            <a:r>
              <a:rPr lang="en-US" dirty="0" smtClean="0"/>
              <a:t>Senate: representation based on equality</a:t>
            </a:r>
            <a:endParaRPr lang="en-US" dirty="0"/>
          </a:p>
          <a:p>
            <a:r>
              <a:rPr lang="en-US" dirty="0" smtClean="0"/>
              <a:t>Article I sets </a:t>
            </a:r>
            <a:r>
              <a:rPr lang="en-US" dirty="0" smtClean="0"/>
              <a:t>out the delegated powers of Congress </a:t>
            </a:r>
          </a:p>
          <a:p>
            <a:pPr lvl="1"/>
            <a:r>
              <a:rPr lang="en-US" dirty="0"/>
              <a:t>T</a:t>
            </a:r>
            <a:r>
              <a:rPr lang="en-US" dirty="0" smtClean="0"/>
              <a:t>he </a:t>
            </a:r>
            <a:r>
              <a:rPr lang="en-US" b="1" dirty="0" smtClean="0"/>
              <a:t>express</a:t>
            </a:r>
            <a:r>
              <a:rPr lang="en-US" dirty="0" smtClean="0"/>
              <a:t> powers of </a:t>
            </a:r>
            <a:endParaRPr lang="en-US" dirty="0" smtClean="0"/>
          </a:p>
          <a:p>
            <a:pPr lvl="1"/>
            <a:r>
              <a:rPr lang="en-US" dirty="0" smtClean="0"/>
              <a:t>Article </a:t>
            </a:r>
            <a:r>
              <a:rPr lang="en-US" dirty="0" smtClean="0"/>
              <a:t>I, Section 8,Clause 18 grants Congress the </a:t>
            </a:r>
            <a:r>
              <a:rPr lang="en-US" b="1" dirty="0" smtClean="0"/>
              <a:t>implied powers </a:t>
            </a:r>
            <a:r>
              <a:rPr lang="en-US" dirty="0" smtClean="0"/>
              <a:t>to make all laws that are </a:t>
            </a:r>
            <a:r>
              <a:rPr lang="en-US" u="sng" dirty="0" smtClean="0"/>
              <a:t>necessary and proper</a:t>
            </a:r>
            <a:r>
              <a:rPr lang="en-US" dirty="0" smtClean="0"/>
              <a:t> to carry out the delegated powers powers</a:t>
            </a:r>
          </a:p>
          <a:p>
            <a:pPr marL="914400" lvl="2" indent="0">
              <a:buNone/>
            </a:pPr>
            <a:endParaRPr lang="en-US" b="1" dirty="0"/>
          </a:p>
          <a:p>
            <a:endParaRPr lang="en-US" dirty="0"/>
          </a:p>
        </p:txBody>
      </p:sp>
    </p:spTree>
    <p:extLst>
      <p:ext uri="{BB962C8B-B14F-4D97-AF65-F5344CB8AC3E}">
        <p14:creationId xmlns:p14="http://schemas.microsoft.com/office/powerpoint/2010/main" val="2841155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NC Congressional District 1 and 3</a:t>
            </a:r>
            <a:endParaRPr lang="en-US" sz="3600" dirty="0"/>
          </a:p>
        </p:txBody>
      </p:sp>
      <p:pic>
        <p:nvPicPr>
          <p:cNvPr id="5" name="Content Placeholder 4" descr="399px-G._K._Butterfield,_Official_Portrait,_112th_Congress.jpg"/>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939800" y="1981200"/>
            <a:ext cx="2959100" cy="3543300"/>
          </a:xfrm>
        </p:spPr>
      </p:pic>
      <p:pic>
        <p:nvPicPr>
          <p:cNvPr id="6" name="Content Placeholder 5" descr="Unknown.jpeg"/>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965700" y="1981200"/>
            <a:ext cx="3187699" cy="3543299"/>
          </a:xfrm>
        </p:spPr>
      </p:pic>
    </p:spTree>
    <p:extLst>
      <p:ext uri="{BB962C8B-B14F-4D97-AF65-F5344CB8AC3E}">
        <p14:creationId xmlns:p14="http://schemas.microsoft.com/office/powerpoint/2010/main" val="42735499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5880</TotalTime>
  <Words>1688</Words>
  <Application>Microsoft Office PowerPoint</Application>
  <PresentationFormat>On-screen Show (4:3)</PresentationFormat>
  <Paragraphs>202</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Unit 2: The Constitution</vt:lpstr>
      <vt:lpstr>Bellringer 2/22</vt:lpstr>
      <vt:lpstr>Constitution </vt:lpstr>
      <vt:lpstr>The Constitution</vt:lpstr>
      <vt:lpstr>Preamble </vt:lpstr>
      <vt:lpstr>Preamble</vt:lpstr>
      <vt:lpstr>Articles of the Constitution</vt:lpstr>
      <vt:lpstr>Article I: Legislative Branch</vt:lpstr>
      <vt:lpstr>NC Congressional District 1 and 3</vt:lpstr>
      <vt:lpstr>NC Senators </vt:lpstr>
      <vt:lpstr>Article I: Legislative Branch</vt:lpstr>
      <vt:lpstr>Article II: Executive Branch </vt:lpstr>
      <vt:lpstr>Article III: Judicial Branch</vt:lpstr>
      <vt:lpstr>Article IV: Relations among States</vt:lpstr>
      <vt:lpstr>Article V: Amendments</vt:lpstr>
      <vt:lpstr>PowerPoint Presentation</vt:lpstr>
      <vt:lpstr>Article VI - VII</vt:lpstr>
      <vt:lpstr>Articles </vt:lpstr>
      <vt:lpstr>Assignment</vt:lpstr>
      <vt:lpstr>Bellringer: 2/23</vt:lpstr>
      <vt:lpstr>Bill of Rights</vt:lpstr>
      <vt:lpstr>Bill of Rights</vt:lpstr>
      <vt:lpstr>Bill of Rights</vt:lpstr>
      <vt:lpstr>Bill of Rights </vt:lpstr>
      <vt:lpstr>Bill of Rights</vt:lpstr>
      <vt:lpstr>Bill of Rights </vt:lpstr>
      <vt:lpstr>Bill of Rights</vt:lpstr>
      <vt:lpstr>Rights of States and Citizens</vt:lpstr>
      <vt:lpstr>BOR: First Amendment</vt:lpstr>
      <vt:lpstr>BOR: Protection of the People</vt:lpstr>
      <vt:lpstr>BOR: 5th Amendment Rights of the Accused  </vt:lpstr>
      <vt:lpstr>BOR: Rights of the Accused </vt:lpstr>
      <vt:lpstr>BOR: Rights of States and Citizens</vt:lpstr>
      <vt:lpstr>PowerPoint Presentation</vt:lpstr>
      <vt:lpstr>Reflection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The Constitution</dc:title>
  <dc:creator>April Baxter</dc:creator>
  <cp:lastModifiedBy>Teacher</cp:lastModifiedBy>
  <cp:revision>215</cp:revision>
  <cp:lastPrinted>2015-09-10T20:19:05Z</cp:lastPrinted>
  <dcterms:created xsi:type="dcterms:W3CDTF">2013-09-15T18:59:32Z</dcterms:created>
  <dcterms:modified xsi:type="dcterms:W3CDTF">2017-02-20T20:40:01Z</dcterms:modified>
</cp:coreProperties>
</file>