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86" r:id="rId3"/>
    <p:sldId id="287" r:id="rId4"/>
    <p:sldId id="259" r:id="rId5"/>
    <p:sldId id="280" r:id="rId6"/>
    <p:sldId id="278" r:id="rId7"/>
    <p:sldId id="272" r:id="rId8"/>
    <p:sldId id="288" r:id="rId9"/>
    <p:sldId id="290" r:id="rId10"/>
    <p:sldId id="291" r:id="rId11"/>
    <p:sldId id="281" r:id="rId12"/>
    <p:sldId id="274" r:id="rId13"/>
    <p:sldId id="28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464A-876C-49FE-8B81-09159EED314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2F14-673F-4C2B-83A1-C789BDEE9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128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464A-876C-49FE-8B81-09159EED314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2F14-673F-4C2B-83A1-C789BDEE9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94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464A-876C-49FE-8B81-09159EED314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2F14-673F-4C2B-83A1-C789BDEE9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7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464A-876C-49FE-8B81-09159EED314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2F14-673F-4C2B-83A1-C789BDEE9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95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464A-876C-49FE-8B81-09159EED314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2F14-673F-4C2B-83A1-C789BDEE9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90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464A-876C-49FE-8B81-09159EED314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2F14-673F-4C2B-83A1-C789BDEE9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73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464A-876C-49FE-8B81-09159EED314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2F14-673F-4C2B-83A1-C789BDEE9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82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464A-876C-49FE-8B81-09159EED314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2F14-673F-4C2B-83A1-C789BDEE9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50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464A-876C-49FE-8B81-09159EED314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2F14-673F-4C2B-83A1-C789BDEE9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5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464A-876C-49FE-8B81-09159EED314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2F14-673F-4C2B-83A1-C789BDEE9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93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0464A-876C-49FE-8B81-09159EED314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62F14-673F-4C2B-83A1-C789BDEE9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611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0464A-876C-49FE-8B81-09159EED314E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62F14-673F-4C2B-83A1-C789BDEE9A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617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ogzExP3qh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Types of Government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92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5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Mentimeter</a:t>
            </a:r>
            <a:r>
              <a:rPr lang="en-US" dirty="0" smtClean="0"/>
              <a:t>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67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American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government of the US has the purpose of </a:t>
            </a:r>
            <a:r>
              <a:rPr lang="en-US" dirty="0" smtClean="0"/>
              <a:t>protecting and promoting our basic values for everyone.</a:t>
            </a:r>
          </a:p>
          <a:p>
            <a:pPr lvl="1"/>
            <a:r>
              <a:rPr lang="en-US" dirty="0" smtClean="0"/>
              <a:t>Equality</a:t>
            </a:r>
          </a:p>
          <a:p>
            <a:pPr lvl="1"/>
            <a:r>
              <a:rPr lang="en-US" dirty="0" smtClean="0"/>
              <a:t>Liberty </a:t>
            </a:r>
          </a:p>
          <a:p>
            <a:pPr lvl="1"/>
            <a:r>
              <a:rPr lang="en-US" dirty="0" smtClean="0"/>
              <a:t>Justice </a:t>
            </a:r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nation may agree on values and principles philosophically, but disagree on application of those principles.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53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On </a:t>
            </a:r>
            <a:r>
              <a:rPr lang="en-US" dirty="0" smtClean="0"/>
              <a:t>the back of your chart, illustrate </a:t>
            </a:r>
            <a:r>
              <a:rPr lang="en-US" smtClean="0"/>
              <a:t>each word.</a:t>
            </a:r>
            <a:endParaRPr lang="en-US" dirty="0" smtClean="0"/>
          </a:p>
          <a:p>
            <a:r>
              <a:rPr lang="en-US" dirty="0" smtClean="0"/>
              <a:t>You will illustrate each word to represent what it means.</a:t>
            </a:r>
          </a:p>
          <a:p>
            <a:pPr lvl="1"/>
            <a:r>
              <a:rPr lang="en-US" dirty="0" smtClean="0"/>
              <a:t>Monarch </a:t>
            </a:r>
          </a:p>
          <a:p>
            <a:pPr lvl="1"/>
            <a:r>
              <a:rPr lang="en-US" dirty="0" smtClean="0"/>
              <a:t>Dictatorship</a:t>
            </a:r>
          </a:p>
          <a:p>
            <a:pPr lvl="1"/>
            <a:r>
              <a:rPr lang="en-US" dirty="0" smtClean="0"/>
              <a:t>Theocracy</a:t>
            </a:r>
          </a:p>
          <a:p>
            <a:pPr lvl="1"/>
            <a:r>
              <a:rPr lang="en-US" dirty="0" smtClean="0"/>
              <a:t>Oligarchy</a:t>
            </a:r>
          </a:p>
          <a:p>
            <a:pPr lvl="1"/>
            <a:r>
              <a:rPr lang="en-US" dirty="0" smtClean="0"/>
              <a:t>Democracy</a:t>
            </a:r>
          </a:p>
          <a:p>
            <a:pPr lvl="1"/>
            <a:r>
              <a:rPr lang="en-US" dirty="0" smtClean="0"/>
              <a:t>Republic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1981200"/>
            <a:ext cx="3657599" cy="3352799"/>
          </a:xfrm>
        </p:spPr>
      </p:pic>
    </p:spTree>
    <p:extLst>
      <p:ext uri="{BB962C8B-B14F-4D97-AF65-F5344CB8AC3E}">
        <p14:creationId xmlns:p14="http://schemas.microsoft.com/office/powerpoint/2010/main" val="17792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</a:t>
            </a:r>
            <a:r>
              <a:rPr lang="en-US" dirty="0" smtClean="0"/>
              <a:t>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is our government organized and what type of government do we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38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Structures of Government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Governments can vary in how they are structured with multiple levels of governance.</a:t>
            </a:r>
          </a:p>
          <a:p>
            <a:pPr lvl="1"/>
            <a:r>
              <a:rPr lang="en-US" dirty="0" smtClean="0"/>
              <a:t>Unitary: power is centralized in the national government.</a:t>
            </a:r>
          </a:p>
          <a:p>
            <a:pPr lvl="1"/>
            <a:r>
              <a:rPr lang="en-US" b="1" dirty="0" smtClean="0"/>
              <a:t>Federal </a:t>
            </a:r>
            <a:r>
              <a:rPr lang="en-US" b="1" dirty="0" smtClean="0"/>
              <a:t>(2): </a:t>
            </a:r>
            <a:r>
              <a:rPr lang="en-US" dirty="0" smtClean="0"/>
              <a:t>power is divided between national and regional government.</a:t>
            </a:r>
          </a:p>
          <a:p>
            <a:pPr lvl="2"/>
            <a:r>
              <a:rPr lang="en-US" dirty="0" smtClean="0"/>
              <a:t>Federal government trumps local governments, but local governments have sovereignty in some policy areas.</a:t>
            </a:r>
          </a:p>
          <a:p>
            <a:pPr lvl="1"/>
            <a:r>
              <a:rPr lang="en-US" dirty="0" smtClean="0"/>
              <a:t>Confederation: power resides in the regions, which are independent states.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30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503920" cy="4572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Governments differ in the way their leaders are chosen and who holds power.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Each country’s government has been shaped by the traditional beliefs of its people and by their history.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www.youtube.com/watch?v=VogzExP3qhI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760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Autocracy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Autocracy: where </a:t>
            </a:r>
            <a:r>
              <a:rPr lang="en-US" dirty="0" smtClean="0"/>
              <a:t>one person holds all the power.</a:t>
            </a:r>
          </a:p>
          <a:p>
            <a:pPr lvl="1"/>
            <a:r>
              <a:rPr lang="en-US" dirty="0" smtClean="0"/>
              <a:t>Absolute monarchy: single rule exercises supreme power based on heredity or divine right.</a:t>
            </a:r>
          </a:p>
          <a:p>
            <a:pPr lvl="2"/>
            <a:r>
              <a:rPr lang="en-US" i="1" dirty="0" smtClean="0"/>
              <a:t>Constitutional Monarch: </a:t>
            </a:r>
            <a:r>
              <a:rPr lang="en-US" dirty="0" smtClean="0"/>
              <a:t>ruler has limited authority and must act within the bounds of a constitution.</a:t>
            </a:r>
          </a:p>
          <a:p>
            <a:pPr lvl="1"/>
            <a:r>
              <a:rPr lang="en-US" dirty="0" smtClean="0"/>
              <a:t>Dictatorship</a:t>
            </a:r>
            <a:r>
              <a:rPr lang="en-US" dirty="0" smtClean="0"/>
              <a:t>: single person or group exercises supreme power based on its control of the military and police</a:t>
            </a:r>
          </a:p>
          <a:p>
            <a:pPr lvl="2"/>
            <a:r>
              <a:rPr lang="en-US" dirty="0" smtClean="0"/>
              <a:t>Modern dictators established totalitarian </a:t>
            </a:r>
            <a:r>
              <a:rPr lang="en-US" dirty="0" smtClean="0"/>
              <a:t>systems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41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Oligarchy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Oligarchy (3)</a:t>
            </a:r>
            <a:r>
              <a:rPr lang="en-US" dirty="0" smtClean="0"/>
              <a:t>: form </a:t>
            </a:r>
            <a:r>
              <a:rPr lang="en-US" dirty="0"/>
              <a:t>of government in which all power is concentrated in a small group of </a:t>
            </a:r>
            <a:r>
              <a:rPr lang="en-US" dirty="0" smtClean="0"/>
              <a:t>people.</a:t>
            </a:r>
          </a:p>
          <a:p>
            <a:pPr lvl="1"/>
            <a:r>
              <a:rPr lang="en-US" dirty="0" smtClean="0"/>
              <a:t>People can be distinguished by royalty, wealth, family ties, education, religious, or military control.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20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Theocracy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Theocracy: ruled by one </a:t>
            </a:r>
            <a:r>
              <a:rPr lang="en-US" dirty="0"/>
              <a:t>or more religious leaders who claim to rule on behalf of God or the gods worshiped in their country. </a:t>
            </a:r>
            <a:endParaRPr lang="en-US" dirty="0" smtClean="0"/>
          </a:p>
          <a:p>
            <a:pPr lvl="1"/>
            <a:r>
              <a:rPr lang="en-US" dirty="0" smtClean="0"/>
              <a:t>Rulers may </a:t>
            </a:r>
            <a:r>
              <a:rPr lang="en-US" dirty="0"/>
              <a:t>be elected, but rulers respond to divine guidance and not wishes of the people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946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Democracy (4): </a:t>
            </a:r>
            <a:r>
              <a:rPr lang="en-US" dirty="0" smtClean="0"/>
              <a:t>supreme power is vested in the people.</a:t>
            </a:r>
          </a:p>
          <a:p>
            <a:pPr lvl="1"/>
            <a:r>
              <a:rPr lang="en-US" dirty="0" smtClean="0"/>
              <a:t>Direct democracy: form of government in which  decisions are made directly by citizens meeting together in an assembly or voting by ballot</a:t>
            </a:r>
          </a:p>
          <a:p>
            <a:pPr lvl="1"/>
            <a:r>
              <a:rPr lang="en-US" dirty="0" smtClean="0"/>
              <a:t>Representative democracy: form of government in which people elect representatives to govern them.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877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Republic (5): </a:t>
            </a:r>
            <a:r>
              <a:rPr lang="en-US" dirty="0" smtClean="0"/>
              <a:t>a form of government in which people elect representatives to govern them.</a:t>
            </a:r>
          </a:p>
          <a:p>
            <a:pPr lvl="1"/>
            <a:r>
              <a:rPr lang="en-US" dirty="0" smtClean="0"/>
              <a:t>The American Republic is synonymous with representative democracy.</a:t>
            </a:r>
          </a:p>
          <a:p>
            <a:pPr lvl="2"/>
            <a:r>
              <a:rPr lang="en-US" dirty="0" smtClean="0"/>
              <a:t>How is it democratic?</a:t>
            </a:r>
          </a:p>
          <a:p>
            <a:pPr lvl="2"/>
            <a:r>
              <a:rPr lang="en-US" dirty="0" smtClean="0"/>
              <a:t>How is it representative?</a:t>
            </a:r>
          </a:p>
          <a:p>
            <a:pPr lvl="1"/>
            <a:r>
              <a:rPr lang="en-US" dirty="0" smtClean="0"/>
              <a:t>The purpose of a republic is to protect the individual’s rights.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14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1896</TotalTime>
  <Words>453</Words>
  <Application>Microsoft Office PowerPoint</Application>
  <PresentationFormat>On-screen Show (4:3)</PresentationFormat>
  <Paragraphs>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Unit 1</vt:lpstr>
      <vt:lpstr>Bellringer 2/2</vt:lpstr>
      <vt:lpstr>Structures of Government </vt:lpstr>
      <vt:lpstr>Types of Government</vt:lpstr>
      <vt:lpstr>Autocracy </vt:lpstr>
      <vt:lpstr>Oligarchy</vt:lpstr>
      <vt:lpstr>Theocracy </vt:lpstr>
      <vt:lpstr>Democracy</vt:lpstr>
      <vt:lpstr>Democracy</vt:lpstr>
      <vt:lpstr>PowerPoint Presentation</vt:lpstr>
      <vt:lpstr>Types of Government</vt:lpstr>
      <vt:lpstr>American Government</vt:lpstr>
      <vt:lpstr>Reflection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civics?</dc:title>
  <dc:creator>Teacher</dc:creator>
  <cp:lastModifiedBy>Teacher</cp:lastModifiedBy>
  <cp:revision>99</cp:revision>
  <dcterms:created xsi:type="dcterms:W3CDTF">2013-08-23T15:42:51Z</dcterms:created>
  <dcterms:modified xsi:type="dcterms:W3CDTF">2017-01-30T16:59:48Z</dcterms:modified>
</cp:coreProperties>
</file>