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0" r:id="rId9"/>
    <p:sldId id="272" r:id="rId10"/>
    <p:sldId id="273" r:id="rId11"/>
    <p:sldId id="257" r:id="rId12"/>
    <p:sldId id="260" r:id="rId13"/>
    <p:sldId id="259" r:id="rId14"/>
    <p:sldId id="281" r:id="rId15"/>
    <p:sldId id="261" r:id="rId16"/>
    <p:sldId id="263" r:id="rId17"/>
    <p:sldId id="266" r:id="rId18"/>
    <p:sldId id="264" r:id="rId19"/>
    <p:sldId id="267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64162-3445-455F-BD7F-E06D02EE1496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FE1D1-70A7-4923-9363-43C9CC8D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4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Trumbells</a:t>
            </a:r>
            <a:r>
              <a:rPr lang="en-US" dirty="0" smtClean="0"/>
              <a:t> (1817);</a:t>
            </a:r>
            <a:r>
              <a:rPr lang="en-US" baseline="0" dirty="0" smtClean="0"/>
              <a:t> 5 man drafting committee presenting their draft of the declaration which occurred on June 28, 1776, consisting of Jefferson, Franklin, Adams, Sherman, and Livingston.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FE1D1-70A7-4923-9363-43C9CC8DC5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9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FE1D1-70A7-4923-9363-43C9CC8DC5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2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1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4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0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5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EF87-4A8D-461F-88B5-9179209509EB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4EA5-C127-455D-AED6-918E9C0C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8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rk4oY7Uxp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Role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r>
              <a:rPr lang="en-US" dirty="0" smtClean="0"/>
              <a:t>2/1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Imagine </a:t>
            </a:r>
            <a:r>
              <a:rPr lang="en-US" dirty="0"/>
              <a:t>we did not have a government. How would your life be different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Intro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public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Polices are the way of doing something.</a:t>
            </a:r>
          </a:p>
          <a:p>
            <a:r>
              <a:rPr lang="en-US" dirty="0" smtClean="0"/>
              <a:t>Policies are the means of achieving goals. </a:t>
            </a:r>
          </a:p>
          <a:p>
            <a:pPr lvl="1"/>
            <a:r>
              <a:rPr lang="en-US" dirty="0" smtClean="0"/>
              <a:t>Goal = feel safe walking at night</a:t>
            </a:r>
          </a:p>
          <a:p>
            <a:pPr lvl="1"/>
            <a:r>
              <a:rPr lang="en-US" dirty="0" smtClean="0"/>
              <a:t>Policy = increase police patrol of the city</a:t>
            </a:r>
          </a:p>
          <a:p>
            <a:r>
              <a:rPr lang="en-US" dirty="0" smtClean="0"/>
              <a:t>Many policies are translated into law by government action.</a:t>
            </a:r>
          </a:p>
          <a:p>
            <a:pPr lvl="1"/>
            <a:r>
              <a:rPr lang="en-US" dirty="0"/>
              <a:t>Private policies are the policies that businesses and individuals have adopted.</a:t>
            </a:r>
          </a:p>
          <a:p>
            <a:pPr lvl="1"/>
            <a:r>
              <a:rPr lang="en-US" b="1" dirty="0"/>
              <a:t>Public policies </a:t>
            </a:r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dirty="0"/>
              <a:t>are policies governments adopt to address problems.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analyzing problems you need to look at  both the causes and effects. Why?</a:t>
            </a:r>
          </a:p>
          <a:p>
            <a:pPr lvl="1"/>
            <a:r>
              <a:rPr lang="en-US" dirty="0" smtClean="0"/>
              <a:t>Cause: how to change/address problem</a:t>
            </a:r>
          </a:p>
          <a:p>
            <a:pPr lvl="1"/>
            <a:r>
              <a:rPr lang="en-US" dirty="0" smtClean="0"/>
              <a:t>Effect: priority of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public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 discuss and record the following:</a:t>
            </a:r>
          </a:p>
          <a:p>
            <a:r>
              <a:rPr lang="en-US" dirty="0" smtClean="0"/>
              <a:t>1. What are some examples of policies you can think of? Are these private or public?</a:t>
            </a:r>
          </a:p>
          <a:p>
            <a:r>
              <a:rPr lang="en-US" dirty="0" smtClean="0"/>
              <a:t>2. What are some institutions that create public policy? </a:t>
            </a:r>
          </a:p>
        </p:txBody>
      </p:sp>
    </p:spTree>
    <p:extLst>
      <p:ext uri="{BB962C8B-B14F-4D97-AF65-F5344CB8AC3E}">
        <p14:creationId xmlns:p14="http://schemas.microsoft.com/office/powerpoint/2010/main" val="3384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Public policy is created in a cycle: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</a:t>
            </a:r>
            <a:r>
              <a:rPr lang="en-US" sz="2400" dirty="0" smtClean="0"/>
              <a:t>Public address concerns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</a:t>
            </a:r>
          </a:p>
          <a:p>
            <a:pPr marL="0" indent="0">
              <a:buNone/>
            </a:pPr>
            <a:r>
              <a:rPr lang="en-US" sz="2400" dirty="0" smtClean="0"/>
              <a:t> People reflect on policies                 Linkage institutions  link people’s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concerns to government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Policies are implemented                    Policymaking institutions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             create policy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3455804">
            <a:off x="6029872" y="3083987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7843109">
            <a:off x="6291400" y="5007963"/>
            <a:ext cx="809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581400" y="5943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884339">
            <a:off x="1883401" y="485854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7112715">
            <a:off x="1710024" y="30221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Policy: In the past six years, many states have enacted laws restricting cell phone use while driving.</a:t>
            </a:r>
          </a:p>
          <a:p>
            <a:pPr lvl="1"/>
            <a:r>
              <a:rPr lang="en-US" dirty="0" smtClean="0"/>
              <a:t>What problems are these policies trying to address?</a:t>
            </a:r>
          </a:p>
          <a:p>
            <a:r>
              <a:rPr lang="en-US" dirty="0" smtClean="0"/>
              <a:t>Problem: People who are extremely overweight are more likely to have serious health problems. More children are being diagnosed with problems such as diabetes related to being overweight.</a:t>
            </a:r>
          </a:p>
          <a:p>
            <a:pPr lvl="1"/>
            <a:r>
              <a:rPr lang="en-US" dirty="0" smtClean="0"/>
              <a:t>What should be the goal of the policies to address this problem?</a:t>
            </a:r>
          </a:p>
          <a:p>
            <a:pPr lvl="1"/>
            <a:r>
              <a:rPr lang="en-US" dirty="0" smtClean="0"/>
              <a:t>What policies might a school district enact to address this problem?</a:t>
            </a:r>
          </a:p>
          <a:p>
            <a:r>
              <a:rPr lang="en-US" dirty="0" smtClean="0"/>
              <a:t>Policy: A school has a policy of leaving four minutes between classes, which many students feel is not enough time and results in many students being tardy.</a:t>
            </a:r>
          </a:p>
          <a:p>
            <a:pPr lvl="1"/>
            <a:r>
              <a:rPr lang="en-US" dirty="0" smtClean="0"/>
              <a:t>What is the problem?</a:t>
            </a:r>
          </a:p>
          <a:p>
            <a:pPr lvl="1"/>
            <a:r>
              <a:rPr lang="en-US" dirty="0" smtClean="0"/>
              <a:t>What can be done about the problem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Many people are being killed by drunk drivers</a:t>
            </a:r>
          </a:p>
          <a:p>
            <a:pPr lvl="1"/>
            <a:r>
              <a:rPr lang="en-US" dirty="0" smtClean="0"/>
              <a:t>What should be the goal of the policies to address this problem?</a:t>
            </a:r>
          </a:p>
          <a:p>
            <a:pPr lvl="1"/>
            <a:r>
              <a:rPr lang="en-US" dirty="0" smtClean="0"/>
              <a:t>What policies can state legislatures enact to address this problem?</a:t>
            </a:r>
          </a:p>
          <a:p>
            <a:pPr lvl="1"/>
            <a:r>
              <a:rPr lang="en-US" dirty="0" smtClean="0"/>
              <a:t>Why is policy important?</a:t>
            </a:r>
          </a:p>
          <a:p>
            <a:pPr lvl="1"/>
            <a:r>
              <a:rPr lang="en-US" dirty="0" smtClean="0"/>
              <a:t>Why is it important to analyze policy?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Goal</a:t>
            </a:r>
          </a:p>
          <a:p>
            <a:endParaRPr lang="en-US" dirty="0" smtClean="0"/>
          </a:p>
          <a:p>
            <a:r>
              <a:rPr lang="en-US" dirty="0" smtClean="0"/>
              <a:t>Rivals</a:t>
            </a:r>
          </a:p>
          <a:p>
            <a:endParaRPr lang="en-US" dirty="0" smtClean="0"/>
          </a:p>
          <a:p>
            <a:r>
              <a:rPr lang="en-US" dirty="0" smtClean="0"/>
              <a:t>Advantage</a:t>
            </a:r>
          </a:p>
          <a:p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With your group you are going to read about a certain problem or issue and analyze the policy that was created to address it.</a:t>
            </a:r>
          </a:p>
          <a:p>
            <a:r>
              <a:rPr lang="en-US" dirty="0"/>
              <a:t> </a:t>
            </a:r>
            <a:r>
              <a:rPr lang="en-US" dirty="0" smtClean="0"/>
              <a:t>Students will</a:t>
            </a:r>
          </a:p>
          <a:p>
            <a:pPr lvl="1"/>
            <a:r>
              <a:rPr lang="en-US" dirty="0" smtClean="0"/>
              <a:t>Carefully read over their case study</a:t>
            </a:r>
          </a:p>
          <a:p>
            <a:pPr lvl="1"/>
            <a:r>
              <a:rPr lang="en-US" dirty="0" smtClean="0"/>
              <a:t>Work with their group to complete the GRADE analysis </a:t>
            </a:r>
          </a:p>
          <a:p>
            <a:r>
              <a:rPr lang="en-US" dirty="0" smtClean="0"/>
              <a:t>As a class we will</a:t>
            </a:r>
          </a:p>
          <a:p>
            <a:pPr lvl="1"/>
            <a:r>
              <a:rPr lang="en-US" dirty="0" smtClean="0"/>
              <a:t>Hold a brief discussion on the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Your are going to search for a news article that discuss at least two of these three things:</a:t>
            </a:r>
          </a:p>
          <a:p>
            <a:pPr lvl="1"/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Government</a:t>
            </a:r>
          </a:p>
          <a:p>
            <a:r>
              <a:rPr lang="en-US" dirty="0"/>
              <a:t>W</a:t>
            </a:r>
            <a:r>
              <a:rPr lang="en-US" dirty="0" smtClean="0"/>
              <a:t>rite two sentences about each of the following:</a:t>
            </a:r>
          </a:p>
          <a:p>
            <a:pPr lvl="1"/>
            <a:r>
              <a:rPr lang="en-US" dirty="0" smtClean="0"/>
              <a:t>A. The problem described by the article</a:t>
            </a:r>
          </a:p>
          <a:p>
            <a:pPr lvl="1"/>
            <a:r>
              <a:rPr lang="en-US" dirty="0" smtClean="0"/>
              <a:t>B. Policy connections</a:t>
            </a:r>
          </a:p>
          <a:p>
            <a:pPr lvl="1"/>
            <a:r>
              <a:rPr lang="en-US" dirty="0" smtClean="0"/>
              <a:t>C. Government connections</a:t>
            </a:r>
          </a:p>
          <a:p>
            <a:pPr lvl="1"/>
            <a:r>
              <a:rPr lang="en-US" dirty="0" smtClean="0"/>
              <a:t>D. What interests you about this policy/problem?</a:t>
            </a:r>
          </a:p>
        </p:txBody>
      </p:sp>
    </p:spTree>
    <p:extLst>
      <p:ext uri="{BB962C8B-B14F-4D97-AF65-F5344CB8AC3E}">
        <p14:creationId xmlns:p14="http://schemas.microsoft.com/office/powerpoint/2010/main" val="22490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very important aspect of being a historian is the ability to analyze primary and secondary sources.</a:t>
            </a:r>
          </a:p>
          <a:p>
            <a:pPr lvl="1"/>
            <a:r>
              <a:rPr lang="en-US" dirty="0" smtClean="0"/>
              <a:t>O: overview</a:t>
            </a:r>
          </a:p>
          <a:p>
            <a:pPr lvl="1"/>
            <a:r>
              <a:rPr lang="en-US" dirty="0" smtClean="0"/>
              <a:t>P: parts</a:t>
            </a:r>
          </a:p>
          <a:p>
            <a:pPr lvl="1"/>
            <a:r>
              <a:rPr lang="en-US" dirty="0" smtClean="0"/>
              <a:t>T: title</a:t>
            </a:r>
          </a:p>
          <a:p>
            <a:pPr lvl="1"/>
            <a:r>
              <a:rPr lang="en-US" dirty="0" smtClean="0"/>
              <a:t>I: interrelationship</a:t>
            </a:r>
          </a:p>
          <a:p>
            <a:pPr lvl="1"/>
            <a:r>
              <a:rPr lang="en-US" dirty="0" smtClean="0"/>
              <a:t>C: conclusion</a:t>
            </a:r>
          </a:p>
        </p:txBody>
      </p:sp>
    </p:spTree>
    <p:extLst>
      <p:ext uri="{BB962C8B-B14F-4D97-AF65-F5344CB8AC3E}">
        <p14:creationId xmlns:p14="http://schemas.microsoft.com/office/powerpoint/2010/main" val="34330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Screen Shot 2015-10-11 at 4.06.3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00" b="-17900"/>
          <a:stretch>
            <a:fillRect/>
          </a:stretch>
        </p:blipFill>
        <p:spPr>
          <a:xfrm>
            <a:off x="457200" y="228600"/>
            <a:ext cx="8229600" cy="6400800"/>
          </a:xfrm>
        </p:spPr>
      </p:pic>
    </p:spTree>
    <p:extLst>
      <p:ext uri="{BB962C8B-B14F-4D97-AF65-F5344CB8AC3E}">
        <p14:creationId xmlns:p14="http://schemas.microsoft.com/office/powerpoint/2010/main" val="16115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00919"/>
            <a:ext cx="7620000" cy="5038725"/>
          </a:xfrm>
        </p:spPr>
      </p:pic>
    </p:spTree>
    <p:extLst>
      <p:ext uri="{BB962C8B-B14F-4D97-AF65-F5344CB8AC3E}">
        <p14:creationId xmlns:p14="http://schemas.microsoft.com/office/powerpoint/2010/main" val="7790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5943600" cy="5715000"/>
          </a:xfrm>
        </p:spPr>
      </p:pic>
    </p:spTree>
    <p:extLst>
      <p:ext uri="{BB962C8B-B14F-4D97-AF65-F5344CB8AC3E}">
        <p14:creationId xmlns:p14="http://schemas.microsoft.com/office/powerpoint/2010/main" val="34424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869950"/>
            <a:ext cx="7810500" cy="5194300"/>
          </a:xfrm>
        </p:spPr>
      </p:pic>
    </p:spTree>
    <p:extLst>
      <p:ext uri="{BB962C8B-B14F-4D97-AF65-F5344CB8AC3E}">
        <p14:creationId xmlns:p14="http://schemas.microsoft.com/office/powerpoint/2010/main" val="41372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19200"/>
            <a:ext cx="6172200" cy="4648200"/>
          </a:xfrm>
        </p:spPr>
      </p:pic>
    </p:spTree>
    <p:extLst>
      <p:ext uri="{BB962C8B-B14F-4D97-AF65-F5344CB8AC3E}">
        <p14:creationId xmlns:p14="http://schemas.microsoft.com/office/powerpoint/2010/main" val="15121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010400" cy="4572000"/>
          </a:xfrm>
        </p:spPr>
      </p:pic>
    </p:spTree>
    <p:extLst>
      <p:ext uri="{BB962C8B-B14F-4D97-AF65-F5344CB8AC3E}">
        <p14:creationId xmlns:p14="http://schemas.microsoft.com/office/powerpoint/2010/main" val="9743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Civics?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Civics is the study of citizenship and government. </a:t>
            </a:r>
          </a:p>
          <a:p>
            <a:r>
              <a:rPr lang="en-US" dirty="0" smtClean="0"/>
              <a:t>What does it mean to be a citizen?</a:t>
            </a:r>
          </a:p>
          <a:p>
            <a:pPr lvl="1"/>
            <a:r>
              <a:rPr lang="en-US" dirty="0" smtClean="0"/>
              <a:t>A legal member of a country with certain rights and responsibilities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civics?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government?</a:t>
            </a:r>
          </a:p>
          <a:p>
            <a:pPr marL="742950" lvl="2" indent="-342900"/>
            <a:r>
              <a:rPr lang="en-US" dirty="0" smtClean="0"/>
              <a:t>People </a:t>
            </a:r>
            <a:r>
              <a:rPr lang="en-US" dirty="0"/>
              <a:t>and institutions that  establish order and protect rights </a:t>
            </a:r>
            <a:endParaRPr lang="en-US" dirty="0" smtClean="0"/>
          </a:p>
          <a:p>
            <a:r>
              <a:rPr lang="en-US" dirty="0" smtClean="0"/>
              <a:t>Why do we have governments?</a:t>
            </a:r>
          </a:p>
          <a:p>
            <a:pPr lvl="1"/>
            <a:r>
              <a:rPr lang="en-US" dirty="0"/>
              <a:t>make laws </a:t>
            </a:r>
            <a:endParaRPr lang="en-US" dirty="0" smtClean="0"/>
          </a:p>
          <a:p>
            <a:pPr lvl="1"/>
            <a:r>
              <a:rPr lang="en-US" dirty="0" smtClean="0"/>
              <a:t>keep </a:t>
            </a:r>
            <a:r>
              <a:rPr lang="en-US" dirty="0"/>
              <a:t>order (competing interests of citizens)</a:t>
            </a:r>
          </a:p>
          <a:p>
            <a:pPr lvl="1"/>
            <a:r>
              <a:rPr lang="en-US" dirty="0" smtClean="0"/>
              <a:t>provide services </a:t>
            </a:r>
          </a:p>
          <a:p>
            <a:pPr lvl="1"/>
            <a:r>
              <a:rPr lang="en-US" dirty="0" smtClean="0"/>
              <a:t>guide community (public policy)</a:t>
            </a:r>
          </a:p>
          <a:p>
            <a:r>
              <a:rPr lang="en-US" dirty="0" smtClean="0"/>
              <a:t>The ultimate </a:t>
            </a:r>
            <a:r>
              <a:rPr lang="en-US" dirty="0"/>
              <a:t>role of the government is to promote the </a:t>
            </a:r>
            <a:r>
              <a:rPr lang="en-US" b="1" dirty="0"/>
              <a:t>common good</a:t>
            </a:r>
            <a:r>
              <a:rPr lang="en-US" dirty="0"/>
              <a:t>, doing the greatest amount of good for the greatest number of people.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4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649</Words>
  <Application>Microsoft Office PowerPoint</Application>
  <PresentationFormat>On-screen Show (4:3)</PresentationFormat>
  <Paragraphs>102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Unit 1: Role of Government</vt:lpstr>
      <vt:lpstr>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Civics?</vt:lpstr>
      <vt:lpstr>What is civics?</vt:lpstr>
      <vt:lpstr>Bellringer 2/1</vt:lpstr>
      <vt:lpstr>What is public policy?</vt:lpstr>
      <vt:lpstr>Public Policy</vt:lpstr>
      <vt:lpstr>What is public policy?</vt:lpstr>
      <vt:lpstr>Public Policy</vt:lpstr>
      <vt:lpstr>Public Policy</vt:lpstr>
      <vt:lpstr>Public Policy</vt:lpstr>
      <vt:lpstr>PowerPoint Presentation</vt:lpstr>
      <vt:lpstr>Assignment</vt:lpstr>
      <vt:lpstr>Classwork/Homework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10/15</dc:title>
  <dc:creator>Teacher</dc:creator>
  <cp:lastModifiedBy>Teacher</cp:lastModifiedBy>
  <cp:revision>52</cp:revision>
  <dcterms:created xsi:type="dcterms:W3CDTF">2015-10-11T15:44:43Z</dcterms:created>
  <dcterms:modified xsi:type="dcterms:W3CDTF">2017-02-01T18:19:43Z</dcterms:modified>
</cp:coreProperties>
</file>