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5"/>
  </p:notesMasterIdLst>
  <p:handoutMasterIdLst>
    <p:handoutMasterId r:id="rId36"/>
  </p:handoutMasterIdLst>
  <p:sldIdLst>
    <p:sldId id="268" r:id="rId2"/>
    <p:sldId id="316" r:id="rId3"/>
    <p:sldId id="317" r:id="rId4"/>
    <p:sldId id="372" r:id="rId5"/>
    <p:sldId id="360" r:id="rId6"/>
    <p:sldId id="374" r:id="rId7"/>
    <p:sldId id="361" r:id="rId8"/>
    <p:sldId id="362" r:id="rId9"/>
    <p:sldId id="354" r:id="rId10"/>
    <p:sldId id="275" r:id="rId11"/>
    <p:sldId id="355" r:id="rId12"/>
    <p:sldId id="333" r:id="rId13"/>
    <p:sldId id="341" r:id="rId14"/>
    <p:sldId id="340" r:id="rId15"/>
    <p:sldId id="368" r:id="rId16"/>
    <p:sldId id="342" r:id="rId17"/>
    <p:sldId id="343" r:id="rId18"/>
    <p:sldId id="349" r:id="rId19"/>
    <p:sldId id="358" r:id="rId20"/>
    <p:sldId id="315" r:id="rId21"/>
    <p:sldId id="369" r:id="rId22"/>
    <p:sldId id="284" r:id="rId23"/>
    <p:sldId id="344" r:id="rId24"/>
    <p:sldId id="322" r:id="rId25"/>
    <p:sldId id="346" r:id="rId26"/>
    <p:sldId id="288" r:id="rId27"/>
    <p:sldId id="370" r:id="rId28"/>
    <p:sldId id="290" r:id="rId29"/>
    <p:sldId id="324" r:id="rId30"/>
    <p:sldId id="325" r:id="rId31"/>
    <p:sldId id="359" r:id="rId32"/>
    <p:sldId id="371" r:id="rId33"/>
    <p:sldId id="295" r:id="rId3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3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6" d="100"/>
          <a:sy n="56" d="100"/>
        </p:scale>
        <p:origin x="-181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3A5CBEF-9EF8-1947-B9F5-750EE169256A}" type="datetimeFigureOut">
              <a:rPr lang="en-US" smtClean="0"/>
              <a:t>2/7/2017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CC1D9F1-BB87-234B-B9C6-85E75A771379}" type="slidenum">
              <a:rPr lang="en-US" smtClean="0"/>
              <a:t>‹#›</a:t>
            </a:fld>
            <a:endParaRPr lang="en-US"/>
          </a:p>
        </p:txBody>
      </p:sp>
    </p:spTree>
    <p:extLst>
      <p:ext uri="{BB962C8B-B14F-4D97-AF65-F5344CB8AC3E}">
        <p14:creationId xmlns:p14="http://schemas.microsoft.com/office/powerpoint/2010/main" val="1311623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3F68F06-F4C0-4999-9E73-E7021322EC76}" type="datetimeFigureOut">
              <a:rPr lang="en-US" smtClean="0"/>
              <a:t>2/7/2017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B13627B-E374-442E-8996-F347C623B8A4}" type="slidenum">
              <a:rPr lang="en-US" smtClean="0"/>
              <a:t>‹#›</a:t>
            </a:fld>
            <a:endParaRPr lang="en-US"/>
          </a:p>
        </p:txBody>
      </p:sp>
    </p:spTree>
    <p:extLst>
      <p:ext uri="{BB962C8B-B14F-4D97-AF65-F5344CB8AC3E}">
        <p14:creationId xmlns:p14="http://schemas.microsoft.com/office/powerpoint/2010/main" val="542101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13627B-E374-442E-8996-F347C623B8A4}" type="slidenum">
              <a:rPr lang="en-US" smtClean="0"/>
              <a:t>8</a:t>
            </a:fld>
            <a:endParaRPr lang="en-US"/>
          </a:p>
        </p:txBody>
      </p:sp>
    </p:spTree>
    <p:extLst>
      <p:ext uri="{BB962C8B-B14F-4D97-AF65-F5344CB8AC3E}">
        <p14:creationId xmlns:p14="http://schemas.microsoft.com/office/powerpoint/2010/main" val="3014203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B3D9C1-0CC2-B44A-9B9C-44B235C80B63}"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3072864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3D9C1-0CC2-B44A-9B9C-44B235C80B63}"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3226832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3D9C1-0CC2-B44A-9B9C-44B235C80B63}"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3438412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3D9C1-0CC2-B44A-9B9C-44B235C80B63}"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161407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B3D9C1-0CC2-B44A-9B9C-44B235C80B63}"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4208672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B3D9C1-0CC2-B44A-9B9C-44B235C80B63}"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602502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B3D9C1-0CC2-B44A-9B9C-44B235C80B63}" type="datetimeFigureOut">
              <a:rPr lang="en-US" smtClean="0"/>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2590359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B3D9C1-0CC2-B44A-9B9C-44B235C80B63}" type="datetimeFigureOut">
              <a:rPr lang="en-US" smtClean="0"/>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2918266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3D9C1-0CC2-B44A-9B9C-44B235C80B63}" type="datetimeFigureOut">
              <a:rPr lang="en-US" smtClean="0"/>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423618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3D9C1-0CC2-B44A-9B9C-44B235C80B63}"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423375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3D9C1-0CC2-B44A-9B9C-44B235C80B63}"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53596-88ED-B648-B132-EDA23AAF5DB9}" type="slidenum">
              <a:rPr lang="en-US" smtClean="0"/>
              <a:t>‹#›</a:t>
            </a:fld>
            <a:endParaRPr lang="en-US"/>
          </a:p>
        </p:txBody>
      </p:sp>
    </p:spTree>
    <p:extLst>
      <p:ext uri="{BB962C8B-B14F-4D97-AF65-F5344CB8AC3E}">
        <p14:creationId xmlns:p14="http://schemas.microsoft.com/office/powerpoint/2010/main" val="1818791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3D9C1-0CC2-B44A-9B9C-44B235C80B63}" type="datetimeFigureOut">
              <a:rPr lang="en-US" smtClean="0"/>
              <a:t>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53596-88ED-B648-B132-EDA23AAF5DB9}" type="slidenum">
              <a:rPr lang="en-US" smtClean="0"/>
              <a:t>‹#›</a:t>
            </a:fld>
            <a:endParaRPr lang="en-US"/>
          </a:p>
        </p:txBody>
      </p:sp>
    </p:spTree>
    <p:extLst>
      <p:ext uri="{BB962C8B-B14F-4D97-AF65-F5344CB8AC3E}">
        <p14:creationId xmlns:p14="http://schemas.microsoft.com/office/powerpoint/2010/main" val="24487218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HlUiSBXQHCw" TargetMode="External"/><Relationship Id="rId2" Type="http://schemas.openxmlformats.org/officeDocument/2006/relationships/hyperlink" Target="https://www.youtube.com/watch?v=D8ToUlFH_A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youtube.com/watch?v=YOR9O9mUOb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Revolution</a:t>
            </a:r>
            <a:endParaRPr lang="en-US" dirty="0"/>
          </a:p>
        </p:txBody>
      </p:sp>
      <p:sp>
        <p:nvSpPr>
          <p:cNvPr id="2" name="Subtitle 1"/>
          <p:cNvSpPr>
            <a:spLocks noGrp="1"/>
          </p:cNvSpPr>
          <p:nvPr>
            <p:ph type="subTitle" idx="1"/>
          </p:nvPr>
        </p:nvSpPr>
        <p:spPr/>
        <p:txBody>
          <a:bodyPr/>
          <a:lstStyle/>
          <a:p>
            <a:r>
              <a:rPr lang="en-US" dirty="0" smtClean="0"/>
              <a:t>American Revolution and Declaration</a:t>
            </a:r>
            <a:endParaRPr lang="en-US" dirty="0"/>
          </a:p>
        </p:txBody>
      </p:sp>
    </p:spTree>
    <p:extLst>
      <p:ext uri="{BB962C8B-B14F-4D97-AF65-F5344CB8AC3E}">
        <p14:creationId xmlns:p14="http://schemas.microsoft.com/office/powerpoint/2010/main" val="2992958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Colonist Reaction</a:t>
            </a:r>
            <a:endParaRPr lang="en-US" dirty="0"/>
          </a:p>
        </p:txBody>
      </p:sp>
      <p:sp>
        <p:nvSpPr>
          <p:cNvPr id="3" name="Content Placeholder 2"/>
          <p:cNvSpPr>
            <a:spLocks noGrp="1"/>
          </p:cNvSpPr>
          <p:nvPr>
            <p:ph idx="1"/>
          </p:nvPr>
        </p:nvSpPr>
        <p:spPr>
          <a:xfrm>
            <a:off x="457200" y="1574800"/>
            <a:ext cx="8229600" cy="5283200"/>
          </a:xfrm>
        </p:spPr>
        <p:txBody>
          <a:bodyPr>
            <a:normAutofit/>
          </a:bodyPr>
          <a:lstStyle/>
          <a:p>
            <a:r>
              <a:rPr lang="en-US" dirty="0" smtClean="0"/>
              <a:t>Continental Congress; </a:t>
            </a:r>
            <a:r>
              <a:rPr lang="en-US" dirty="0" smtClean="0">
                <a:solidFill>
                  <a:schemeClr val="tx1"/>
                </a:solidFill>
              </a:rPr>
              <a:t>September 1774</a:t>
            </a:r>
          </a:p>
          <a:p>
            <a:pPr lvl="1"/>
            <a:r>
              <a:rPr lang="en-US" dirty="0" smtClean="0"/>
              <a:t>Decide h</a:t>
            </a:r>
            <a:r>
              <a:rPr lang="en-US" dirty="0" smtClean="0">
                <a:solidFill>
                  <a:schemeClr val="tx1"/>
                </a:solidFill>
              </a:rPr>
              <a:t>ow to respond to abuses by British authorities.</a:t>
            </a:r>
          </a:p>
          <a:p>
            <a:pPr lvl="2"/>
            <a:r>
              <a:rPr lang="en-US" dirty="0" smtClean="0">
                <a:solidFill>
                  <a:schemeClr val="tx1"/>
                </a:solidFill>
              </a:rPr>
              <a:t>Continued boycott</a:t>
            </a:r>
          </a:p>
          <a:p>
            <a:pPr lvl="2"/>
            <a:r>
              <a:rPr lang="en-US" dirty="0" smtClean="0"/>
              <a:t>A</a:t>
            </a:r>
            <a:r>
              <a:rPr lang="en-US" dirty="0" smtClean="0">
                <a:solidFill>
                  <a:schemeClr val="tx1"/>
                </a:solidFill>
              </a:rPr>
              <a:t>ssembled a list of 10 resolutions stating their rights. </a:t>
            </a:r>
          </a:p>
          <a:p>
            <a:pPr lvl="2"/>
            <a:r>
              <a:rPr lang="en-US" dirty="0" smtClean="0">
                <a:solidFill>
                  <a:schemeClr val="tx1"/>
                </a:solidFill>
              </a:rPr>
              <a:t>Agreed to meet again </a:t>
            </a:r>
            <a:endParaRPr lang="en-US" dirty="0"/>
          </a:p>
          <a:p>
            <a:pPr lvl="1"/>
            <a:r>
              <a:rPr lang="en-US" b="1" dirty="0" smtClean="0"/>
              <a:t>Continental Congress (17): </a:t>
            </a:r>
            <a:r>
              <a:rPr lang="en-US" dirty="0" smtClean="0"/>
              <a:t>a </a:t>
            </a:r>
            <a:r>
              <a:rPr lang="en-US" dirty="0"/>
              <a:t>convention of delegates called together from the Thirteen Colonies which became the governing body of the United States (USA) during the American Revolution.</a:t>
            </a:r>
            <a:endParaRPr lang="en-US" dirty="0">
              <a:solidFill>
                <a:schemeClr val="tx1"/>
              </a:solidFill>
            </a:endParaRPr>
          </a:p>
        </p:txBody>
      </p:sp>
    </p:spTree>
    <p:extLst>
      <p:ext uri="{BB962C8B-B14F-4D97-AF65-F5344CB8AC3E}">
        <p14:creationId xmlns:p14="http://schemas.microsoft.com/office/powerpoint/2010/main" val="2597762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Colonist Reaction</a:t>
            </a:r>
            <a:endParaRPr lang="en-US" dirty="0"/>
          </a:p>
        </p:txBody>
      </p:sp>
      <p:sp>
        <p:nvSpPr>
          <p:cNvPr id="3" name="Content Placeholder 2"/>
          <p:cNvSpPr>
            <a:spLocks noGrp="1"/>
          </p:cNvSpPr>
          <p:nvPr>
            <p:ph idx="1"/>
          </p:nvPr>
        </p:nvSpPr>
        <p:spPr>
          <a:xfrm>
            <a:off x="457200" y="1600200"/>
            <a:ext cx="8229600" cy="4826000"/>
          </a:xfrm>
        </p:spPr>
        <p:txBody>
          <a:bodyPr>
            <a:normAutofit fontScale="85000" lnSpcReduction="10000"/>
          </a:bodyPr>
          <a:lstStyle/>
          <a:p>
            <a:r>
              <a:rPr lang="en-US" dirty="0" smtClean="0"/>
              <a:t>Battles of Lexington and Concord; 1775</a:t>
            </a:r>
          </a:p>
          <a:p>
            <a:pPr lvl="1"/>
            <a:r>
              <a:rPr lang="en-US" dirty="0"/>
              <a:t>F</a:t>
            </a:r>
            <a:r>
              <a:rPr lang="en-US" dirty="0" smtClean="0"/>
              <a:t>irst </a:t>
            </a:r>
            <a:r>
              <a:rPr lang="en-US" dirty="0"/>
              <a:t>military engagements of the American </a:t>
            </a:r>
            <a:r>
              <a:rPr lang="en-US" dirty="0" smtClean="0"/>
              <a:t>Revolution</a:t>
            </a:r>
          </a:p>
          <a:p>
            <a:pPr lvl="1"/>
            <a:r>
              <a:rPr lang="en-US" dirty="0" smtClean="0">
                <a:hlinkClick r:id="rId2"/>
              </a:rPr>
              <a:t>School House Rock</a:t>
            </a:r>
            <a:endParaRPr lang="en-US" dirty="0" smtClean="0"/>
          </a:p>
          <a:p>
            <a:pPr lvl="1"/>
            <a:r>
              <a:rPr lang="en-US" dirty="0">
                <a:hlinkClick r:id="rId3"/>
              </a:rPr>
              <a:t>https://</a:t>
            </a:r>
            <a:r>
              <a:rPr lang="en-US" dirty="0" smtClean="0">
                <a:hlinkClick r:id="rId3"/>
              </a:rPr>
              <a:t>www.youtube.com/watch?v=HlUiSBXQHCw</a:t>
            </a:r>
            <a:endParaRPr lang="en-US" dirty="0" smtClean="0"/>
          </a:p>
          <a:p>
            <a:r>
              <a:rPr lang="en-US" dirty="0"/>
              <a:t>Second Continental Congress; May 1775</a:t>
            </a:r>
          </a:p>
          <a:p>
            <a:pPr lvl="1"/>
            <a:r>
              <a:rPr lang="en-US" dirty="0"/>
              <a:t>Continental Army</a:t>
            </a:r>
          </a:p>
          <a:p>
            <a:pPr lvl="1"/>
            <a:r>
              <a:rPr lang="en-US" dirty="0"/>
              <a:t>Declaration of Causes =reasons for taking up arms </a:t>
            </a:r>
          </a:p>
          <a:p>
            <a:pPr lvl="1"/>
            <a:r>
              <a:rPr lang="en-US" dirty="0"/>
              <a:t>Olive Branch Petition requesting peace. </a:t>
            </a:r>
            <a:endParaRPr lang="en-US" dirty="0" smtClean="0"/>
          </a:p>
          <a:p>
            <a:pPr marL="342900" lvl="1" indent="-342900">
              <a:buFont typeface="Arial" panose="020B0604020202020204" pitchFamily="34" charset="0"/>
              <a:buChar char="•"/>
            </a:pPr>
            <a:r>
              <a:rPr lang="en-US" dirty="0" smtClean="0"/>
              <a:t>Common Sense; 1776</a:t>
            </a:r>
          </a:p>
          <a:p>
            <a:pPr marL="742950" lvl="2" indent="-342900"/>
            <a:r>
              <a:rPr lang="en-US" b="1" dirty="0" smtClean="0"/>
              <a:t>Common </a:t>
            </a:r>
            <a:r>
              <a:rPr lang="en-US" b="1" dirty="0"/>
              <a:t>Sense (16): </a:t>
            </a:r>
            <a:r>
              <a:rPr lang="en-US" dirty="0"/>
              <a:t>Pamphlet by Thomas Paine that was written in everyday language; advocated for independence from Great </a:t>
            </a:r>
            <a:r>
              <a:rPr lang="en-US" dirty="0" smtClean="0"/>
              <a:t>Britain</a:t>
            </a:r>
          </a:p>
          <a:p>
            <a:pPr marL="342900" lvl="1" indent="-342900">
              <a:buFont typeface="Arial" panose="020B0604020202020204" pitchFamily="34" charset="0"/>
              <a:buChar char="•"/>
            </a:pPr>
            <a:r>
              <a:rPr lang="en-US" dirty="0" smtClean="0"/>
              <a:t>Declaration of Independence; 1776</a:t>
            </a:r>
            <a:endParaRPr lang="en-US" dirty="0"/>
          </a:p>
          <a:p>
            <a:endParaRPr lang="en-US" dirty="0" smtClean="0"/>
          </a:p>
        </p:txBody>
      </p:sp>
    </p:spTree>
    <p:extLst>
      <p:ext uri="{BB962C8B-B14F-4D97-AF65-F5344CB8AC3E}">
        <p14:creationId xmlns:p14="http://schemas.microsoft.com/office/powerpoint/2010/main" val="1133943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views</a:t>
            </a:r>
            <a:endParaRPr lang="en-US" dirty="0"/>
          </a:p>
        </p:txBody>
      </p:sp>
      <p:sp>
        <p:nvSpPr>
          <p:cNvPr id="3" name="Content Placeholder 2"/>
          <p:cNvSpPr>
            <a:spLocks noGrp="1"/>
          </p:cNvSpPr>
          <p:nvPr>
            <p:ph idx="1"/>
          </p:nvPr>
        </p:nvSpPr>
        <p:spPr/>
        <p:txBody>
          <a:bodyPr/>
          <a:lstStyle/>
          <a:p>
            <a:r>
              <a:rPr lang="en-US" dirty="0" smtClean="0"/>
              <a:t>As tensions between the colonists and Britain, many colonists developed strong opinions in support or against the revolution.</a:t>
            </a:r>
          </a:p>
          <a:p>
            <a:pPr lvl="1"/>
            <a:r>
              <a:rPr lang="en-US" dirty="0"/>
              <a:t>Patriots supported the movement for independence. </a:t>
            </a:r>
          </a:p>
          <a:p>
            <a:pPr lvl="1"/>
            <a:r>
              <a:rPr lang="en-US" dirty="0"/>
              <a:t>Loyalists remained loyal to Britain</a:t>
            </a:r>
          </a:p>
          <a:p>
            <a:endParaRPr lang="en-US" dirty="0"/>
          </a:p>
        </p:txBody>
      </p:sp>
    </p:spTree>
    <p:extLst>
      <p:ext uri="{BB962C8B-B14F-4D97-AF65-F5344CB8AC3E}">
        <p14:creationId xmlns:p14="http://schemas.microsoft.com/office/powerpoint/2010/main" val="323314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views</a:t>
            </a:r>
            <a:endParaRPr lang="en-US" dirty="0"/>
          </a:p>
        </p:txBody>
      </p:sp>
      <p:sp>
        <p:nvSpPr>
          <p:cNvPr id="3" name="Content Placeholder 2"/>
          <p:cNvSpPr>
            <a:spLocks noGrp="1"/>
          </p:cNvSpPr>
          <p:nvPr>
            <p:ph idx="1"/>
          </p:nvPr>
        </p:nvSpPr>
        <p:spPr/>
        <p:txBody>
          <a:bodyPr>
            <a:normAutofit lnSpcReduction="10000"/>
          </a:bodyPr>
          <a:lstStyle/>
          <a:p>
            <a:r>
              <a:rPr lang="en-US" dirty="0" smtClean="0"/>
              <a:t>Is the following quote from a patriot or loyalist?</a:t>
            </a:r>
          </a:p>
          <a:p>
            <a:endParaRPr lang="en-US" dirty="0" smtClean="0"/>
          </a:p>
          <a:p>
            <a:r>
              <a:rPr lang="en-US" dirty="0" smtClean="0"/>
              <a:t>“If </a:t>
            </a:r>
            <a:r>
              <a:rPr lang="en-US" dirty="0"/>
              <a:t>I must be enslaved let it be by a King, at least, and not by a parcel of upstart lawless Committeemen. If I must be devoured, let me be devoured by the jaws of a lion and not gnawed to death by rats and vermin.” Samuel Seabury</a:t>
            </a:r>
          </a:p>
          <a:p>
            <a:endParaRPr lang="en-US" dirty="0"/>
          </a:p>
        </p:txBody>
      </p:sp>
    </p:spTree>
    <p:extLst>
      <p:ext uri="{BB962C8B-B14F-4D97-AF65-F5344CB8AC3E}">
        <p14:creationId xmlns:p14="http://schemas.microsoft.com/office/powerpoint/2010/main" val="1242898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views</a:t>
            </a:r>
            <a:endParaRPr lang="en-US" dirty="0"/>
          </a:p>
        </p:txBody>
      </p:sp>
      <p:sp>
        <p:nvSpPr>
          <p:cNvPr id="3" name="Content Placeholder 2"/>
          <p:cNvSpPr>
            <a:spLocks noGrp="1"/>
          </p:cNvSpPr>
          <p:nvPr>
            <p:ph idx="1"/>
          </p:nvPr>
        </p:nvSpPr>
        <p:spPr/>
        <p:txBody>
          <a:bodyPr>
            <a:normAutofit fontScale="85000" lnSpcReduction="10000"/>
          </a:bodyPr>
          <a:lstStyle/>
          <a:p>
            <a:r>
              <a:rPr lang="en-US" dirty="0">
                <a:solidFill>
                  <a:schemeClr val="tx1"/>
                </a:solidFill>
              </a:rPr>
              <a:t>Is the following quote from a patriot or loyalist?</a:t>
            </a:r>
          </a:p>
          <a:p>
            <a:r>
              <a:rPr lang="en-US" dirty="0" smtClean="0">
                <a:solidFill>
                  <a:schemeClr val="tx1"/>
                </a:solidFill>
              </a:rPr>
              <a:t>“Gentlemen may cry, Peace, Peace – but there is no peace. The war is actually begun! The next gale that sweeps from the north will bring to our ears the clash of resounding arms! Our brethren are already in the field! Why stand we here idle? What is it that gentlemen wish? What is life so dear, or peace so sweet, as to be purchased at the price of chains and slavery? Forbid it, Almighty God! I know not what course others may take; but as for me, give me liberty or give me death!”</a:t>
            </a:r>
          </a:p>
        </p:txBody>
      </p:sp>
    </p:spTree>
    <p:extLst>
      <p:ext uri="{BB962C8B-B14F-4D97-AF65-F5344CB8AC3E}">
        <p14:creationId xmlns:p14="http://schemas.microsoft.com/office/powerpoint/2010/main" val="28499709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a political cartoon</a:t>
            </a:r>
            <a:endParaRPr lang="en-US" dirty="0"/>
          </a:p>
        </p:txBody>
      </p:sp>
      <p:sp>
        <p:nvSpPr>
          <p:cNvPr id="3" name="Content Placeholder 2"/>
          <p:cNvSpPr>
            <a:spLocks noGrp="1"/>
          </p:cNvSpPr>
          <p:nvPr>
            <p:ph idx="1"/>
          </p:nvPr>
        </p:nvSpPr>
        <p:spPr/>
        <p:txBody>
          <a:bodyPr/>
          <a:lstStyle/>
          <a:p>
            <a:r>
              <a:rPr lang="en-US" dirty="0" smtClean="0"/>
              <a:t>O - overview</a:t>
            </a:r>
          </a:p>
          <a:p>
            <a:r>
              <a:rPr lang="en-US" dirty="0" smtClean="0"/>
              <a:t>P - parts</a:t>
            </a:r>
          </a:p>
          <a:p>
            <a:r>
              <a:rPr lang="en-US" dirty="0" smtClean="0"/>
              <a:t>T - title</a:t>
            </a:r>
          </a:p>
          <a:p>
            <a:r>
              <a:rPr lang="en-US" dirty="0" smtClean="0"/>
              <a:t>I - inference</a:t>
            </a:r>
          </a:p>
          <a:p>
            <a:r>
              <a:rPr lang="en-US" smtClean="0"/>
              <a:t>C – conclusion </a:t>
            </a:r>
            <a:endParaRPr lang="en-US" dirty="0"/>
          </a:p>
        </p:txBody>
      </p:sp>
    </p:spTree>
    <p:extLst>
      <p:ext uri="{BB962C8B-B14F-4D97-AF65-F5344CB8AC3E}">
        <p14:creationId xmlns:p14="http://schemas.microsoft.com/office/powerpoint/2010/main" val="261649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views</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8933" y="1600200"/>
            <a:ext cx="6646134" cy="4525963"/>
          </a:xfrm>
        </p:spPr>
      </p:pic>
    </p:spTree>
    <p:extLst>
      <p:ext uri="{BB962C8B-B14F-4D97-AF65-F5344CB8AC3E}">
        <p14:creationId xmlns:p14="http://schemas.microsoft.com/office/powerpoint/2010/main" val="2244601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views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1502" y="1600200"/>
            <a:ext cx="6160996" cy="4525963"/>
          </a:xfrm>
        </p:spPr>
      </p:pic>
    </p:spTree>
    <p:extLst>
      <p:ext uri="{BB962C8B-B14F-4D97-AF65-F5344CB8AC3E}">
        <p14:creationId xmlns:p14="http://schemas.microsoft.com/office/powerpoint/2010/main" val="717640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lnSpcReduction="10000"/>
          </a:bodyPr>
          <a:lstStyle/>
          <a:p>
            <a:r>
              <a:rPr lang="en-US" dirty="0" smtClean="0"/>
              <a:t>1. If you were a colonist living in the late 1700s, which event, tax, or law would have angered you the most and why?</a:t>
            </a:r>
          </a:p>
          <a:p>
            <a:r>
              <a:rPr lang="en-US" dirty="0"/>
              <a:t>2. </a:t>
            </a:r>
            <a:r>
              <a:rPr lang="en-US" dirty="0" smtClean="0"/>
              <a:t>Which response of the colonists do you think was most effective.</a:t>
            </a:r>
            <a:endParaRPr lang="en-US" dirty="0"/>
          </a:p>
          <a:p>
            <a:r>
              <a:rPr lang="en-US" dirty="0"/>
              <a:t>3. Imagine if Patriots had not acted on their displeasure of the actions of Britain. What would America be like if we did not fight the American Revolution?</a:t>
            </a:r>
          </a:p>
          <a:p>
            <a:endParaRPr lang="en-US" dirty="0"/>
          </a:p>
        </p:txBody>
      </p:sp>
    </p:spTree>
    <p:extLst>
      <p:ext uri="{BB962C8B-B14F-4D97-AF65-F5344CB8AC3E}">
        <p14:creationId xmlns:p14="http://schemas.microsoft.com/office/powerpoint/2010/main" val="1356152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r>
              <a:rPr lang="en-US" smtClean="0"/>
              <a:t>: </a:t>
            </a:r>
            <a:r>
              <a:rPr lang="en-US" smtClean="0"/>
              <a:t>2/8</a:t>
            </a:r>
            <a:endParaRPr lang="en-US" dirty="0"/>
          </a:p>
        </p:txBody>
      </p:sp>
      <p:sp>
        <p:nvSpPr>
          <p:cNvPr id="3" name="Content Placeholder 2"/>
          <p:cNvSpPr>
            <a:spLocks noGrp="1"/>
          </p:cNvSpPr>
          <p:nvPr>
            <p:ph idx="1"/>
          </p:nvPr>
        </p:nvSpPr>
        <p:spPr/>
        <p:txBody>
          <a:bodyPr/>
          <a:lstStyle/>
          <a:p>
            <a:r>
              <a:rPr lang="en-US" dirty="0" smtClean="0"/>
              <a:t>How did ideas about self governance apply to the Continental Congress?</a:t>
            </a:r>
            <a:endParaRPr lang="en-US" dirty="0"/>
          </a:p>
        </p:txBody>
      </p:sp>
    </p:spTree>
    <p:extLst>
      <p:ext uri="{BB962C8B-B14F-4D97-AF65-F5344CB8AC3E}">
        <p14:creationId xmlns:p14="http://schemas.microsoft.com/office/powerpoint/2010/main" val="4150027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r>
              <a:rPr lang="en-US" dirty="0" smtClean="0"/>
              <a:t> 2/7 </a:t>
            </a:r>
            <a:endParaRPr lang="en-US" dirty="0"/>
          </a:p>
        </p:txBody>
      </p:sp>
      <p:sp>
        <p:nvSpPr>
          <p:cNvPr id="3" name="Content Placeholder 2"/>
          <p:cNvSpPr>
            <a:spLocks noGrp="1"/>
          </p:cNvSpPr>
          <p:nvPr>
            <p:ph idx="1"/>
          </p:nvPr>
        </p:nvSpPr>
        <p:spPr/>
        <p:txBody>
          <a:bodyPr>
            <a:normAutofit/>
          </a:bodyPr>
          <a:lstStyle/>
          <a:p>
            <a:r>
              <a:rPr lang="en-US" sz="3600" dirty="0" smtClean="0"/>
              <a:t>Which of the Enlightenment philosophers do you think was most influential in the US? Why?</a:t>
            </a:r>
          </a:p>
          <a:p>
            <a:endParaRPr lang="en-US" sz="3600" dirty="0"/>
          </a:p>
        </p:txBody>
      </p:sp>
    </p:spTree>
    <p:extLst>
      <p:ext uri="{BB962C8B-B14F-4D97-AF65-F5344CB8AC3E}">
        <p14:creationId xmlns:p14="http://schemas.microsoft.com/office/powerpoint/2010/main" val="3557393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Carolina</a:t>
            </a:r>
            <a:endParaRPr lang="en-US" dirty="0"/>
          </a:p>
        </p:txBody>
      </p:sp>
      <p:sp>
        <p:nvSpPr>
          <p:cNvPr id="3" name="Content Placeholder 2"/>
          <p:cNvSpPr>
            <a:spLocks noGrp="1"/>
          </p:cNvSpPr>
          <p:nvPr>
            <p:ph idx="1"/>
          </p:nvPr>
        </p:nvSpPr>
        <p:spPr>
          <a:xfrm>
            <a:off x="457200" y="1600200"/>
            <a:ext cx="8229600" cy="4787900"/>
          </a:xfrm>
        </p:spPr>
        <p:txBody>
          <a:bodyPr>
            <a:normAutofit/>
          </a:bodyPr>
          <a:lstStyle/>
          <a:p>
            <a:r>
              <a:rPr lang="en-US" dirty="0" smtClean="0"/>
              <a:t>Before the Declaration of Independence was issued, North Carolina created their own documents.</a:t>
            </a:r>
          </a:p>
          <a:p>
            <a:r>
              <a:rPr lang="en-US" dirty="0" smtClean="0"/>
              <a:t>Mecklenburg Resolves, 1775</a:t>
            </a:r>
          </a:p>
          <a:p>
            <a:pPr lvl="1"/>
            <a:r>
              <a:rPr lang="en-US" dirty="0" smtClean="0"/>
              <a:t>British laws were no longer in effect</a:t>
            </a:r>
          </a:p>
          <a:p>
            <a:pPr lvl="1"/>
            <a:r>
              <a:rPr lang="en-US" dirty="0" smtClean="0"/>
              <a:t>creation of an independent local government</a:t>
            </a:r>
          </a:p>
          <a:p>
            <a:r>
              <a:rPr lang="en-US" dirty="0" smtClean="0"/>
              <a:t>Halifax Resolves, 1776: </a:t>
            </a:r>
          </a:p>
          <a:p>
            <a:pPr lvl="1"/>
            <a:r>
              <a:rPr lang="en-US" dirty="0" smtClean="0"/>
              <a:t>Recommended NC and other colonies declare independence</a:t>
            </a:r>
            <a:endParaRPr lang="en-US" dirty="0"/>
          </a:p>
        </p:txBody>
      </p:sp>
    </p:spTree>
    <p:extLst>
      <p:ext uri="{BB962C8B-B14F-4D97-AF65-F5344CB8AC3E}">
        <p14:creationId xmlns:p14="http://schemas.microsoft.com/office/powerpoint/2010/main" val="2690102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5100" y="1193800"/>
            <a:ext cx="6248400" cy="4318000"/>
          </a:xfrm>
        </p:spPr>
      </p:pic>
    </p:spTree>
    <p:extLst>
      <p:ext uri="{BB962C8B-B14F-4D97-AF65-F5344CB8AC3E}">
        <p14:creationId xmlns:p14="http://schemas.microsoft.com/office/powerpoint/2010/main" val="296710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independence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Congress, acting as government for the colonies, appointed a committee to write a document that would announce the independence of the United States.</a:t>
            </a:r>
          </a:p>
          <a:p>
            <a:pPr lvl="1"/>
            <a:r>
              <a:rPr lang="en-US" b="1" dirty="0" smtClean="0"/>
              <a:t>Declaration of Independence (18)</a:t>
            </a:r>
            <a:r>
              <a:rPr lang="en-US" dirty="0" smtClean="0"/>
              <a:t>: document that announced the independence of the United States. </a:t>
            </a:r>
          </a:p>
          <a:p>
            <a:r>
              <a:rPr lang="en-US" dirty="0" smtClean="0"/>
              <a:t>Based on the idea of egalitarianism </a:t>
            </a:r>
          </a:p>
          <a:p>
            <a:pPr lvl="1"/>
            <a:r>
              <a:rPr lang="en-US" dirty="0" smtClean="0"/>
              <a:t>Believing in the principle that all people are equal and deserve equal rights</a:t>
            </a:r>
          </a:p>
          <a:p>
            <a:r>
              <a:rPr lang="en-US" dirty="0" smtClean="0"/>
              <a:t>Jefferson wrote the first draft of the Declaration </a:t>
            </a:r>
          </a:p>
          <a:p>
            <a:pPr lvl="1"/>
            <a:endParaRPr lang="en-US" dirty="0" smtClean="0"/>
          </a:p>
        </p:txBody>
      </p:sp>
    </p:spTree>
    <p:extLst>
      <p:ext uri="{BB962C8B-B14F-4D97-AF65-F5344CB8AC3E}">
        <p14:creationId xmlns:p14="http://schemas.microsoft.com/office/powerpoint/2010/main" val="42263302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independence</a:t>
            </a:r>
            <a:endParaRPr lang="en-US" dirty="0"/>
          </a:p>
        </p:txBody>
      </p:sp>
      <p:sp>
        <p:nvSpPr>
          <p:cNvPr id="3" name="Content Placeholder 2"/>
          <p:cNvSpPr>
            <a:spLocks noGrp="1"/>
          </p:cNvSpPr>
          <p:nvPr>
            <p:ph idx="1"/>
          </p:nvPr>
        </p:nvSpPr>
        <p:spPr>
          <a:xfrm>
            <a:off x="457200" y="1752600"/>
            <a:ext cx="8229600" cy="5105400"/>
          </a:xfrm>
        </p:spPr>
        <p:txBody>
          <a:bodyPr>
            <a:normAutofit/>
          </a:bodyPr>
          <a:lstStyle/>
          <a:p>
            <a:r>
              <a:rPr lang="en-US" dirty="0" smtClean="0"/>
              <a:t>First Part - </a:t>
            </a:r>
            <a:r>
              <a:rPr lang="en-US" sz="2400" dirty="0" smtClean="0"/>
              <a:t>Preamble and philosophy</a:t>
            </a:r>
          </a:p>
          <a:p>
            <a:r>
              <a:rPr lang="en-US" dirty="0" smtClean="0"/>
              <a:t>Second Part - </a:t>
            </a:r>
            <a:r>
              <a:rPr lang="en-US" sz="2400" dirty="0" smtClean="0"/>
              <a:t>List of grievances </a:t>
            </a:r>
          </a:p>
          <a:p>
            <a:r>
              <a:rPr lang="en-US" dirty="0" smtClean="0"/>
              <a:t>Third Part - </a:t>
            </a:r>
            <a:r>
              <a:rPr lang="en-US" sz="2400" dirty="0" smtClean="0"/>
              <a:t>statement of independence </a:t>
            </a:r>
          </a:p>
          <a:p>
            <a:pPr marL="457200" lvl="1" indent="0">
              <a:buNone/>
            </a:pPr>
            <a:endParaRPr lang="en-US" sz="2000" dirty="0" smtClean="0"/>
          </a:p>
          <a:p>
            <a:pPr lvl="1"/>
            <a:endParaRPr lang="en-US" sz="2000" dirty="0" smtClean="0"/>
          </a:p>
        </p:txBody>
      </p:sp>
    </p:spTree>
    <p:extLst>
      <p:ext uri="{BB962C8B-B14F-4D97-AF65-F5344CB8AC3E}">
        <p14:creationId xmlns:p14="http://schemas.microsoft.com/office/powerpoint/2010/main" val="3970725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etition_protest_detail.jpg"/>
          <p:cNvPicPr>
            <a:picLocks noGrp="1" noChangeAspect="1"/>
          </p:cNvPicPr>
          <p:nvPr>
            <p:ph idx="1"/>
          </p:nvPr>
        </p:nvPicPr>
        <p:blipFill>
          <a:blip r:embed="rId2">
            <a:extLst>
              <a:ext uri="{28A0092B-C50C-407E-A947-70E740481C1C}">
                <a14:useLocalDpi xmlns:a14="http://schemas.microsoft.com/office/drawing/2010/main" val="0"/>
              </a:ext>
            </a:extLst>
          </a:blip>
          <a:srcRect l="-5605" r="-5605"/>
          <a:stretch>
            <a:fillRect/>
          </a:stretch>
        </p:blipFill>
        <p:spPr>
          <a:xfrm>
            <a:off x="457200" y="304800"/>
            <a:ext cx="8229600" cy="5821363"/>
          </a:xfrm>
        </p:spPr>
      </p:pic>
    </p:spTree>
    <p:extLst>
      <p:ext uri="{BB962C8B-B14F-4D97-AF65-F5344CB8AC3E}">
        <p14:creationId xmlns:p14="http://schemas.microsoft.com/office/powerpoint/2010/main" val="24798435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independence </a:t>
            </a:r>
            <a:endParaRPr lang="en-US" dirty="0"/>
          </a:p>
        </p:txBody>
      </p:sp>
      <p:sp>
        <p:nvSpPr>
          <p:cNvPr id="3" name="Content Placeholder 2"/>
          <p:cNvSpPr>
            <a:spLocks noGrp="1"/>
          </p:cNvSpPr>
          <p:nvPr>
            <p:ph idx="1"/>
          </p:nvPr>
        </p:nvSpPr>
        <p:spPr>
          <a:xfrm>
            <a:off x="457200" y="1752600"/>
            <a:ext cx="8229600" cy="4902200"/>
          </a:xfrm>
        </p:spPr>
        <p:txBody>
          <a:bodyPr/>
          <a:lstStyle/>
          <a:p>
            <a:r>
              <a:rPr lang="en-US" dirty="0" smtClean="0"/>
              <a:t>The states existed as 13 </a:t>
            </a:r>
            <a:r>
              <a:rPr lang="en-US" dirty="0"/>
              <a:t>independent states with 13 different </a:t>
            </a:r>
            <a:r>
              <a:rPr lang="en-US" dirty="0" smtClean="0"/>
              <a:t>governments.</a:t>
            </a:r>
          </a:p>
          <a:p>
            <a:r>
              <a:rPr lang="en-US" dirty="0" smtClean="0"/>
              <a:t>Every </a:t>
            </a:r>
            <a:r>
              <a:rPr lang="en-US" dirty="0"/>
              <a:t>state wrote its own </a:t>
            </a:r>
            <a:r>
              <a:rPr lang="en-US" i="1" dirty="0" smtClean="0"/>
              <a:t>constitution</a:t>
            </a:r>
            <a:endParaRPr lang="en-US" dirty="0" smtClean="0"/>
          </a:p>
          <a:p>
            <a:pPr lvl="1"/>
            <a:r>
              <a:rPr lang="en-US" dirty="0"/>
              <a:t>L</a:t>
            </a:r>
            <a:r>
              <a:rPr lang="en-US" dirty="0" smtClean="0"/>
              <a:t>egislature</a:t>
            </a:r>
            <a:r>
              <a:rPr lang="en-US" dirty="0"/>
              <a:t>, governor, and courts.</a:t>
            </a:r>
          </a:p>
          <a:p>
            <a:pPr lvl="1"/>
            <a:r>
              <a:rPr lang="en-US" dirty="0"/>
              <a:t>Most </a:t>
            </a:r>
            <a:r>
              <a:rPr lang="en-US" dirty="0" smtClean="0"/>
              <a:t>had </a:t>
            </a:r>
            <a:r>
              <a:rPr lang="en-US" dirty="0"/>
              <a:t>a bill </a:t>
            </a:r>
            <a:r>
              <a:rPr lang="en-US" dirty="0" smtClean="0"/>
              <a:t>of </a:t>
            </a:r>
            <a:r>
              <a:rPr lang="en-US" dirty="0"/>
              <a:t>rights</a:t>
            </a:r>
          </a:p>
          <a:p>
            <a:endParaRPr lang="en-US" dirty="0"/>
          </a:p>
        </p:txBody>
      </p:sp>
    </p:spTree>
    <p:extLst>
      <p:ext uri="{BB962C8B-B14F-4D97-AF65-F5344CB8AC3E}">
        <p14:creationId xmlns:p14="http://schemas.microsoft.com/office/powerpoint/2010/main" val="3862660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confederation</a:t>
            </a:r>
            <a:endParaRPr lang="en-US" dirty="0"/>
          </a:p>
        </p:txBody>
      </p:sp>
      <p:sp>
        <p:nvSpPr>
          <p:cNvPr id="3" name="Content Placeholder 2"/>
          <p:cNvSpPr>
            <a:spLocks noGrp="1"/>
          </p:cNvSpPr>
          <p:nvPr>
            <p:ph idx="1"/>
          </p:nvPr>
        </p:nvSpPr>
        <p:spPr>
          <a:xfrm>
            <a:off x="457200" y="1752600"/>
            <a:ext cx="8229600" cy="4766733"/>
          </a:xfrm>
        </p:spPr>
        <p:txBody>
          <a:bodyPr>
            <a:normAutofit/>
          </a:bodyPr>
          <a:lstStyle/>
          <a:p>
            <a:r>
              <a:rPr lang="en-US" b="1" dirty="0" smtClean="0"/>
              <a:t>Articles of Confederation (19)</a:t>
            </a:r>
            <a:r>
              <a:rPr lang="en-US" dirty="0" smtClean="0"/>
              <a:t>: written agreement ratified in 1781 by the thirteen original colonies and served as our first plan of government.</a:t>
            </a:r>
          </a:p>
          <a:p>
            <a:r>
              <a:rPr lang="en-US" dirty="0" smtClean="0"/>
              <a:t>The </a:t>
            </a:r>
            <a:r>
              <a:rPr lang="en-US" dirty="0"/>
              <a:t>American Revolution ended in 1783. </a:t>
            </a:r>
            <a:endParaRPr lang="en-US" dirty="0" smtClean="0"/>
          </a:p>
          <a:p>
            <a:pPr lvl="1"/>
            <a:r>
              <a:rPr lang="en-US" dirty="0" smtClean="0"/>
              <a:t>Treaty </a:t>
            </a:r>
            <a:r>
              <a:rPr lang="en-US" dirty="0"/>
              <a:t>of </a:t>
            </a:r>
            <a:r>
              <a:rPr lang="en-US" dirty="0" smtClean="0"/>
              <a:t>Paris </a:t>
            </a:r>
            <a:r>
              <a:rPr lang="en-US" dirty="0"/>
              <a:t>Great Britain </a:t>
            </a:r>
            <a:r>
              <a:rPr lang="en-US" dirty="0" smtClean="0"/>
              <a:t>recognized </a:t>
            </a:r>
            <a:r>
              <a:rPr lang="en-US" dirty="0"/>
              <a:t>the independence of the United States</a:t>
            </a:r>
            <a:r>
              <a:rPr lang="en-US" dirty="0" smtClean="0"/>
              <a:t>.</a:t>
            </a:r>
          </a:p>
          <a:p>
            <a:r>
              <a:rPr lang="en-US" dirty="0" smtClean="0"/>
              <a:t>The states were now a confederation called the United States of America. </a:t>
            </a:r>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299886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Confederation </a:t>
            </a:r>
            <a:endParaRPr lang="en-US" dirty="0"/>
          </a:p>
        </p:txBody>
      </p:sp>
      <p:sp>
        <p:nvSpPr>
          <p:cNvPr id="3" name="Content Placeholder 2"/>
          <p:cNvSpPr>
            <a:spLocks noGrp="1"/>
          </p:cNvSpPr>
          <p:nvPr>
            <p:ph idx="1"/>
          </p:nvPr>
        </p:nvSpPr>
        <p:spPr/>
        <p:txBody>
          <a:bodyPr/>
          <a:lstStyle/>
          <a:p>
            <a:r>
              <a:rPr lang="en-US" dirty="0" smtClean="0"/>
              <a:t>Under the AOC the </a:t>
            </a:r>
            <a:r>
              <a:rPr lang="en-US" dirty="0"/>
              <a:t>central government had very limited powers due to the states’ fear of a strong central government. </a:t>
            </a:r>
          </a:p>
          <a:p>
            <a:pPr marL="0" indent="0">
              <a:buNone/>
            </a:pPr>
            <a:endParaRPr lang="en-US" dirty="0"/>
          </a:p>
        </p:txBody>
      </p:sp>
    </p:spTree>
    <p:extLst>
      <p:ext uri="{BB962C8B-B14F-4D97-AF65-F5344CB8AC3E}">
        <p14:creationId xmlns:p14="http://schemas.microsoft.com/office/powerpoint/2010/main" val="20123130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 of Articles</a:t>
            </a:r>
            <a:endParaRPr lang="en-US" dirty="0"/>
          </a:p>
        </p:txBody>
      </p:sp>
      <p:sp>
        <p:nvSpPr>
          <p:cNvPr id="3" name="Content Placeholder 2"/>
          <p:cNvSpPr>
            <a:spLocks noGrp="1"/>
          </p:cNvSpPr>
          <p:nvPr>
            <p:ph idx="1"/>
          </p:nvPr>
        </p:nvSpPr>
        <p:spPr>
          <a:xfrm>
            <a:off x="457200" y="1752600"/>
            <a:ext cx="8229600" cy="4953000"/>
          </a:xfrm>
        </p:spPr>
        <p:txBody>
          <a:bodyPr>
            <a:normAutofit fontScale="92500" lnSpcReduction="20000"/>
          </a:bodyPr>
          <a:lstStyle/>
          <a:p>
            <a:r>
              <a:rPr lang="en-US" dirty="0" smtClean="0"/>
              <a:t>Lack of Power and Money</a:t>
            </a:r>
          </a:p>
          <a:p>
            <a:pPr lvl="1"/>
            <a:r>
              <a:rPr lang="en-US" dirty="0" smtClean="0"/>
              <a:t>Congress had no power to collect taxes</a:t>
            </a:r>
          </a:p>
          <a:p>
            <a:pPr lvl="1"/>
            <a:r>
              <a:rPr lang="en-US" dirty="0" smtClean="0"/>
              <a:t>Congress had no power to regulate trade</a:t>
            </a:r>
          </a:p>
          <a:p>
            <a:pPr lvl="1"/>
            <a:r>
              <a:rPr lang="en-US" dirty="0" smtClean="0"/>
              <a:t>Congress had no power to enforce its laws</a:t>
            </a:r>
          </a:p>
          <a:p>
            <a:r>
              <a:rPr lang="en-US" dirty="0" smtClean="0"/>
              <a:t>Rules </a:t>
            </a:r>
            <a:r>
              <a:rPr lang="en-US" dirty="0"/>
              <a:t>too Rigid</a:t>
            </a:r>
          </a:p>
          <a:p>
            <a:pPr lvl="1"/>
            <a:r>
              <a:rPr lang="en-US" dirty="0"/>
              <a:t>Approval of nine states to pass laws</a:t>
            </a:r>
          </a:p>
          <a:p>
            <a:pPr lvl="1"/>
            <a:r>
              <a:rPr lang="en-US" dirty="0"/>
              <a:t>The Articles could not be changed without the agreement of all 13 states</a:t>
            </a:r>
            <a:r>
              <a:rPr lang="en-US" dirty="0" smtClean="0"/>
              <a:t>.</a:t>
            </a:r>
          </a:p>
          <a:p>
            <a:r>
              <a:rPr lang="en-US" dirty="0" smtClean="0"/>
              <a:t>Lack of Central Powers</a:t>
            </a:r>
          </a:p>
          <a:p>
            <a:pPr lvl="1"/>
            <a:r>
              <a:rPr lang="en-US" dirty="0" smtClean="0"/>
              <a:t>Only one branch of government</a:t>
            </a:r>
          </a:p>
          <a:p>
            <a:pPr lvl="1"/>
            <a:r>
              <a:rPr lang="en-US" dirty="0" smtClean="0"/>
              <a:t>No executive branch</a:t>
            </a:r>
          </a:p>
          <a:p>
            <a:pPr lvl="1"/>
            <a:r>
              <a:rPr lang="en-US" dirty="0" smtClean="0"/>
              <a:t>No national court system existed</a:t>
            </a:r>
          </a:p>
          <a:p>
            <a:pPr marL="114300" indent="0">
              <a:buNone/>
            </a:pPr>
            <a:endParaRPr lang="en-US" dirty="0"/>
          </a:p>
        </p:txBody>
      </p:sp>
    </p:spTree>
    <p:extLst>
      <p:ext uri="{BB962C8B-B14F-4D97-AF65-F5344CB8AC3E}">
        <p14:creationId xmlns:p14="http://schemas.microsoft.com/office/powerpoint/2010/main" val="15855784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eaknessesOfTheArticlesOfConfederation.jpg"/>
          <p:cNvPicPr>
            <a:picLocks noGrp="1" noChangeAspect="1"/>
          </p:cNvPicPr>
          <p:nvPr>
            <p:ph idx="1"/>
          </p:nvPr>
        </p:nvPicPr>
        <p:blipFill>
          <a:blip r:embed="rId2">
            <a:extLst>
              <a:ext uri="{28A0092B-C50C-407E-A947-70E740481C1C}">
                <a14:useLocalDpi xmlns:a14="http://schemas.microsoft.com/office/drawing/2010/main" val="0"/>
              </a:ext>
            </a:extLst>
          </a:blip>
          <a:srcRect l="-23777" r="-23777"/>
          <a:stretch>
            <a:fillRect/>
          </a:stretch>
        </p:blipFill>
        <p:spPr>
          <a:xfrm>
            <a:off x="457200" y="322263"/>
            <a:ext cx="8229600" cy="6332537"/>
          </a:xfrm>
        </p:spPr>
      </p:pic>
    </p:spTree>
    <p:extLst>
      <p:ext uri="{BB962C8B-B14F-4D97-AF65-F5344CB8AC3E}">
        <p14:creationId xmlns:p14="http://schemas.microsoft.com/office/powerpoint/2010/main" val="4019462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Causes of the American Revolution </a:t>
            </a:r>
            <a:endParaRPr lang="en-US" dirty="0"/>
          </a:p>
        </p:txBody>
      </p:sp>
      <p:sp>
        <p:nvSpPr>
          <p:cNvPr id="3" name="Content Placeholder 2"/>
          <p:cNvSpPr>
            <a:spLocks noGrp="1"/>
          </p:cNvSpPr>
          <p:nvPr>
            <p:ph idx="1"/>
          </p:nvPr>
        </p:nvSpPr>
        <p:spPr>
          <a:xfrm>
            <a:off x="457200" y="1752600"/>
            <a:ext cx="8229600" cy="4813300"/>
          </a:xfrm>
        </p:spPr>
        <p:txBody>
          <a:bodyPr>
            <a:normAutofit/>
          </a:bodyPr>
          <a:lstStyle/>
          <a:p>
            <a:r>
              <a:rPr lang="en-US" dirty="0" smtClean="0"/>
              <a:t>The American Revolution consisted of colonists response to British Actions.</a:t>
            </a:r>
          </a:p>
          <a:p>
            <a:r>
              <a:rPr lang="en-US" dirty="0" smtClean="0"/>
              <a:t>Not all Americans were supportive of the fight for independence. </a:t>
            </a:r>
          </a:p>
          <a:p>
            <a:endParaRPr lang="en-US" dirty="0" smtClean="0"/>
          </a:p>
        </p:txBody>
      </p:sp>
    </p:spTree>
    <p:extLst>
      <p:ext uri="{BB962C8B-B14F-4D97-AF65-F5344CB8AC3E}">
        <p14:creationId xmlns:p14="http://schemas.microsoft.com/office/powerpoint/2010/main" val="28899990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Shays’ Rebellion</a:t>
            </a:r>
            <a:endParaRPr lang="en-US" dirty="0"/>
          </a:p>
        </p:txBody>
      </p:sp>
      <p:sp>
        <p:nvSpPr>
          <p:cNvPr id="3" name="Content Placeholder 2"/>
          <p:cNvSpPr>
            <a:spLocks noGrp="1"/>
          </p:cNvSpPr>
          <p:nvPr>
            <p:ph idx="1"/>
          </p:nvPr>
        </p:nvSpPr>
        <p:spPr>
          <a:xfrm>
            <a:off x="457200" y="1270000"/>
            <a:ext cx="8229600" cy="5384800"/>
          </a:xfrm>
        </p:spPr>
        <p:txBody>
          <a:bodyPr>
            <a:normAutofit fontScale="77500" lnSpcReduction="20000"/>
          </a:bodyPr>
          <a:lstStyle/>
          <a:p>
            <a:r>
              <a:rPr lang="en-US" b="1" dirty="0" smtClean="0"/>
              <a:t>Shay’s Rebellion (20): </a:t>
            </a:r>
            <a:r>
              <a:rPr lang="en-US" dirty="0" smtClean="0"/>
              <a:t>was an armed uprising in Massachusetts led by farmers in 1786 against the treatment of debtors; revealed need to revise the Articles. </a:t>
            </a:r>
          </a:p>
          <a:p>
            <a:r>
              <a:rPr lang="en-US" dirty="0" smtClean="0"/>
              <a:t>As a result of inability to pay taxes and debts, many farmers had land seized and thrown in jail </a:t>
            </a:r>
          </a:p>
          <a:p>
            <a:r>
              <a:rPr lang="en-US" dirty="0" smtClean="0"/>
              <a:t>They </a:t>
            </a:r>
            <a:r>
              <a:rPr lang="en-US" dirty="0"/>
              <a:t>called special meetings of the people to </a:t>
            </a:r>
            <a:r>
              <a:rPr lang="en-US" dirty="0" smtClean="0"/>
              <a:t>protest</a:t>
            </a:r>
          </a:p>
          <a:p>
            <a:pPr lvl="1"/>
            <a:r>
              <a:rPr lang="en-US" dirty="0" smtClean="0"/>
              <a:t>Closed courts and released debtors </a:t>
            </a:r>
            <a:r>
              <a:rPr lang="en-US" dirty="0"/>
              <a:t>from </a:t>
            </a:r>
            <a:r>
              <a:rPr lang="en-US" dirty="0" smtClean="0"/>
              <a:t>jail</a:t>
            </a:r>
          </a:p>
          <a:p>
            <a:pPr lvl="1"/>
            <a:r>
              <a:rPr lang="en-US" dirty="0" smtClean="0"/>
              <a:t>They came under the leadership of Daniel Shays.</a:t>
            </a:r>
          </a:p>
          <a:p>
            <a:r>
              <a:rPr lang="en-US" dirty="0"/>
              <a:t>Federal government was unable to recruit soldiers for the army, </a:t>
            </a:r>
            <a:r>
              <a:rPr lang="en-US" dirty="0" smtClean="0"/>
              <a:t>a </a:t>
            </a:r>
            <a:r>
              <a:rPr lang="en-US" dirty="0"/>
              <a:t>privately funded army that was able to quash the </a:t>
            </a:r>
            <a:r>
              <a:rPr lang="en-US" dirty="0" smtClean="0"/>
              <a:t>rebellion</a:t>
            </a:r>
          </a:p>
          <a:p>
            <a:r>
              <a:rPr lang="en-US" dirty="0"/>
              <a:t>Shays’ Rebellion served as an indicator of the weakness of the Articles of Confederation and the need to have a stronger federal government.</a:t>
            </a:r>
          </a:p>
          <a:p>
            <a:r>
              <a:rPr lang="en-US" dirty="0" smtClean="0">
                <a:hlinkClick r:id="rId2"/>
              </a:rPr>
              <a:t>Hip Hughes History</a:t>
            </a:r>
            <a:endParaRPr lang="en-US" dirty="0"/>
          </a:p>
          <a:p>
            <a:endParaRPr lang="en-US" dirty="0" smtClean="0"/>
          </a:p>
          <a:p>
            <a:endParaRPr lang="en-US" dirty="0"/>
          </a:p>
        </p:txBody>
      </p:sp>
    </p:spTree>
    <p:extLst>
      <p:ext uri="{BB962C8B-B14F-4D97-AF65-F5344CB8AC3E}">
        <p14:creationId xmlns:p14="http://schemas.microsoft.com/office/powerpoint/2010/main" val="17825301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4900" y="723900"/>
            <a:ext cx="7327900" cy="5461000"/>
          </a:xfrm>
        </p:spPr>
      </p:pic>
    </p:spTree>
    <p:extLst>
      <p:ext uri="{BB962C8B-B14F-4D97-AF65-F5344CB8AC3E}">
        <p14:creationId xmlns:p14="http://schemas.microsoft.com/office/powerpoint/2010/main" val="39967026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Predict how the weakness of the Articles of Confederation could be resolved.</a:t>
            </a:r>
            <a:endParaRPr lang="en-US" dirty="0"/>
          </a:p>
        </p:txBody>
      </p:sp>
    </p:spTree>
    <p:extLst>
      <p:ext uri="{BB962C8B-B14F-4D97-AF65-F5344CB8AC3E}">
        <p14:creationId xmlns:p14="http://schemas.microsoft.com/office/powerpoint/2010/main" val="25882396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912428"/>
          </a:xfrm>
        </p:spPr>
        <p:txBody>
          <a:bodyPr/>
          <a:lstStyle/>
          <a:p>
            <a:r>
              <a:rPr lang="en-US" dirty="0" smtClean="0"/>
              <a:t>True or false: </a:t>
            </a:r>
            <a:r>
              <a:rPr lang="en-US" dirty="0" err="1" smtClean="0"/>
              <a:t>aoc</a:t>
            </a:r>
            <a:endParaRPr lang="en-US" dirty="0"/>
          </a:p>
        </p:txBody>
      </p:sp>
      <p:sp>
        <p:nvSpPr>
          <p:cNvPr id="3" name="Content Placeholder 2"/>
          <p:cNvSpPr>
            <a:spLocks noGrp="1"/>
          </p:cNvSpPr>
          <p:nvPr>
            <p:ph idx="1"/>
          </p:nvPr>
        </p:nvSpPr>
        <p:spPr>
          <a:xfrm>
            <a:off x="457200" y="1608663"/>
            <a:ext cx="8229600" cy="4771496"/>
          </a:xfrm>
        </p:spPr>
        <p:txBody>
          <a:bodyPr>
            <a:normAutofit fontScale="85000" lnSpcReduction="20000"/>
          </a:bodyPr>
          <a:lstStyle/>
          <a:p>
            <a:r>
              <a:rPr lang="en-US" dirty="0" smtClean="0"/>
              <a:t>1. The </a:t>
            </a:r>
            <a:r>
              <a:rPr lang="en-US" dirty="0"/>
              <a:t>Articles of Confederation created a President to lead the country</a:t>
            </a:r>
            <a:r>
              <a:rPr lang="en-US" dirty="0" smtClean="0"/>
              <a:t>.</a:t>
            </a:r>
            <a:endParaRPr lang="en-US" dirty="0"/>
          </a:p>
          <a:p>
            <a:r>
              <a:rPr lang="en-US" dirty="0"/>
              <a:t>2. States were still independent under the Articles. </a:t>
            </a:r>
          </a:p>
          <a:p>
            <a:r>
              <a:rPr lang="en-US" dirty="0"/>
              <a:t>3. The Articles were easy to change. </a:t>
            </a:r>
          </a:p>
          <a:p>
            <a:r>
              <a:rPr lang="en-US" dirty="0"/>
              <a:t>4. Under the Articles of Confederation, the more people a state had, the more votes it got in Congress. </a:t>
            </a:r>
          </a:p>
          <a:p>
            <a:r>
              <a:rPr lang="en-US" dirty="0"/>
              <a:t>5. The Congress created by the Articles did not have the power to collect taxes. </a:t>
            </a:r>
          </a:p>
          <a:p>
            <a:r>
              <a:rPr lang="en-US" dirty="0"/>
              <a:t>6. Under the Articles, states had to obey the laws Congress passed. </a:t>
            </a:r>
          </a:p>
          <a:p>
            <a:r>
              <a:rPr lang="en-US" dirty="0"/>
              <a:t>7</a:t>
            </a:r>
            <a:r>
              <a:rPr lang="en-US" dirty="0" smtClean="0"/>
              <a:t>. The </a:t>
            </a:r>
            <a:r>
              <a:rPr lang="en-US" dirty="0"/>
              <a:t>Articles of Confederation created the first American government</a:t>
            </a:r>
          </a:p>
        </p:txBody>
      </p:sp>
    </p:spTree>
    <p:extLst>
      <p:ext uri="{BB962C8B-B14F-4D97-AF65-F5344CB8AC3E}">
        <p14:creationId xmlns:p14="http://schemas.microsoft.com/office/powerpoint/2010/main" val="1073945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British Actions that led to the American Revolution </a:t>
            </a:r>
            <a:endParaRPr lang="en-US" dirty="0"/>
          </a:p>
        </p:txBody>
      </p:sp>
      <p:sp>
        <p:nvSpPr>
          <p:cNvPr id="3" name="Content Placeholder 2"/>
          <p:cNvSpPr>
            <a:spLocks noGrp="1"/>
          </p:cNvSpPr>
          <p:nvPr>
            <p:ph sz="half" idx="1"/>
          </p:nvPr>
        </p:nvSpPr>
        <p:spPr/>
        <p:txBody>
          <a:bodyPr>
            <a:normAutofit fontScale="92500"/>
          </a:bodyPr>
          <a:lstStyle/>
          <a:p>
            <a:r>
              <a:rPr lang="en-US" dirty="0" smtClean="0"/>
              <a:t>Research your assigned cause of the Revolution.</a:t>
            </a:r>
          </a:p>
          <a:p>
            <a:r>
              <a:rPr lang="en-US" dirty="0" smtClean="0"/>
              <a:t>With your group you will create a visual to represent the British action.</a:t>
            </a:r>
            <a:endParaRPr lang="en-US" dirty="0"/>
          </a:p>
        </p:txBody>
      </p:sp>
      <p:sp>
        <p:nvSpPr>
          <p:cNvPr id="4" name="Content Placeholder 3"/>
          <p:cNvSpPr>
            <a:spLocks noGrp="1"/>
          </p:cNvSpPr>
          <p:nvPr>
            <p:ph sz="half" idx="2"/>
          </p:nvPr>
        </p:nvSpPr>
        <p:spPr/>
        <p:txBody>
          <a:bodyPr>
            <a:normAutofit fontScale="92500"/>
          </a:bodyPr>
          <a:lstStyle/>
          <a:p>
            <a:r>
              <a:rPr lang="en-US" dirty="0" smtClean="0"/>
              <a:t>Mercantilism</a:t>
            </a:r>
          </a:p>
          <a:p>
            <a:r>
              <a:rPr lang="en-US" dirty="0" smtClean="0"/>
              <a:t>French and Indian War</a:t>
            </a:r>
          </a:p>
          <a:p>
            <a:r>
              <a:rPr lang="en-US" dirty="0" smtClean="0"/>
              <a:t>Writs of Assistance</a:t>
            </a:r>
          </a:p>
          <a:p>
            <a:r>
              <a:rPr lang="en-US" dirty="0" smtClean="0"/>
              <a:t>Navigation Acts</a:t>
            </a:r>
          </a:p>
          <a:p>
            <a:r>
              <a:rPr lang="en-US" dirty="0" smtClean="0"/>
              <a:t>Proclamation of 1763</a:t>
            </a:r>
          </a:p>
          <a:p>
            <a:r>
              <a:rPr lang="en-US" dirty="0" smtClean="0"/>
              <a:t>Stamp Act</a:t>
            </a:r>
          </a:p>
          <a:p>
            <a:r>
              <a:rPr lang="en-US" dirty="0" smtClean="0"/>
              <a:t>Townshend Acts</a:t>
            </a:r>
          </a:p>
          <a:p>
            <a:r>
              <a:rPr lang="en-US" dirty="0" smtClean="0"/>
              <a:t>Coercive/Intolerable acts </a:t>
            </a:r>
          </a:p>
          <a:p>
            <a:r>
              <a:rPr lang="en-US" dirty="0" smtClean="0"/>
              <a:t>Quartering Act </a:t>
            </a:r>
            <a:endParaRPr lang="en-US" dirty="0"/>
          </a:p>
        </p:txBody>
      </p:sp>
    </p:spTree>
    <p:extLst>
      <p:ext uri="{BB962C8B-B14F-4D97-AF65-F5344CB8AC3E}">
        <p14:creationId xmlns:p14="http://schemas.microsoft.com/office/powerpoint/2010/main" val="3335269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Actions</a:t>
            </a:r>
            <a:endParaRPr lang="en-US" dirty="0"/>
          </a:p>
        </p:txBody>
      </p:sp>
      <p:sp>
        <p:nvSpPr>
          <p:cNvPr id="3" name="Content Placeholder 2"/>
          <p:cNvSpPr>
            <a:spLocks noGrp="1"/>
          </p:cNvSpPr>
          <p:nvPr>
            <p:ph idx="1"/>
          </p:nvPr>
        </p:nvSpPr>
        <p:spPr>
          <a:xfrm>
            <a:off x="457200" y="1257300"/>
            <a:ext cx="8229600" cy="5448300"/>
          </a:xfrm>
        </p:spPr>
        <p:txBody>
          <a:bodyPr>
            <a:normAutofit/>
          </a:bodyPr>
          <a:lstStyle/>
          <a:p>
            <a:r>
              <a:rPr lang="en-US" dirty="0" smtClean="0"/>
              <a:t>Mercantilism</a:t>
            </a:r>
          </a:p>
          <a:p>
            <a:pPr lvl="1"/>
            <a:r>
              <a:rPr lang="en-US" b="1" dirty="0" smtClean="0"/>
              <a:t>Mercantilism (13): </a:t>
            </a:r>
            <a:r>
              <a:rPr lang="en-US" dirty="0" smtClean="0"/>
              <a:t>Economic </a:t>
            </a:r>
            <a:r>
              <a:rPr lang="en-US" dirty="0"/>
              <a:t>theory that states a country becomes stronger by keeping strict control over its trade. </a:t>
            </a:r>
          </a:p>
          <a:p>
            <a:pPr lvl="1"/>
            <a:r>
              <a:rPr lang="en-US" dirty="0"/>
              <a:t>A nation should have a favorable balance of trade.</a:t>
            </a:r>
          </a:p>
          <a:p>
            <a:pPr lvl="1"/>
            <a:r>
              <a:rPr lang="en-US" dirty="0"/>
              <a:t>Colonies provided raw materials; Britain created manufactured goods </a:t>
            </a:r>
            <a:endParaRPr lang="en-US" dirty="0" smtClean="0"/>
          </a:p>
          <a:p>
            <a:endParaRPr lang="en-US" dirty="0"/>
          </a:p>
        </p:txBody>
      </p:sp>
    </p:spTree>
    <p:extLst>
      <p:ext uri="{BB962C8B-B14F-4D97-AF65-F5344CB8AC3E}">
        <p14:creationId xmlns:p14="http://schemas.microsoft.com/office/powerpoint/2010/main" val="2230704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Actions</a:t>
            </a:r>
            <a:endParaRPr lang="en-US" dirty="0"/>
          </a:p>
        </p:txBody>
      </p:sp>
      <p:sp>
        <p:nvSpPr>
          <p:cNvPr id="3" name="Content Placeholder 2"/>
          <p:cNvSpPr>
            <a:spLocks noGrp="1"/>
          </p:cNvSpPr>
          <p:nvPr>
            <p:ph idx="1"/>
          </p:nvPr>
        </p:nvSpPr>
        <p:spPr>
          <a:xfrm>
            <a:off x="457200" y="1257300"/>
            <a:ext cx="8229600" cy="5448300"/>
          </a:xfrm>
        </p:spPr>
        <p:txBody>
          <a:bodyPr>
            <a:normAutofit fontScale="92500" lnSpcReduction="20000"/>
          </a:bodyPr>
          <a:lstStyle/>
          <a:p>
            <a:r>
              <a:rPr lang="en-US" dirty="0" smtClean="0"/>
              <a:t>Navigation Acts</a:t>
            </a:r>
          </a:p>
          <a:p>
            <a:pPr lvl="1"/>
            <a:r>
              <a:rPr lang="en-US" dirty="0" smtClean="0"/>
              <a:t>Acts passed in 1660s forcing colonies to trade only with Britain. </a:t>
            </a:r>
          </a:p>
          <a:p>
            <a:pPr lvl="1"/>
            <a:r>
              <a:rPr lang="en-US" dirty="0" smtClean="0"/>
              <a:t>Also </a:t>
            </a:r>
            <a:r>
              <a:rPr lang="en-US" dirty="0"/>
              <a:t>had requirements of using British ships and </a:t>
            </a:r>
            <a:r>
              <a:rPr lang="en-US" dirty="0" smtClean="0"/>
              <a:t>crews, but not </a:t>
            </a:r>
            <a:r>
              <a:rPr lang="en-US" dirty="0"/>
              <a:t>strictly enforced until mid </a:t>
            </a:r>
            <a:r>
              <a:rPr lang="en-US" dirty="0" smtClean="0"/>
              <a:t>1700s; salutary neglect </a:t>
            </a:r>
          </a:p>
          <a:p>
            <a:r>
              <a:rPr lang="en-US" dirty="0" smtClean="0"/>
              <a:t>French and Indian War: 1754-1763</a:t>
            </a:r>
          </a:p>
          <a:p>
            <a:pPr lvl="1"/>
            <a:r>
              <a:rPr lang="en-US" b="1" dirty="0" smtClean="0"/>
              <a:t>F&amp;I War (14): </a:t>
            </a:r>
            <a:r>
              <a:rPr lang="en-US" dirty="0" smtClean="0"/>
              <a:t>Fight </a:t>
            </a:r>
            <a:r>
              <a:rPr lang="en-US" dirty="0"/>
              <a:t>between Britain and </a:t>
            </a:r>
            <a:r>
              <a:rPr lang="en-US" dirty="0" smtClean="0"/>
              <a:t>France </a:t>
            </a:r>
            <a:r>
              <a:rPr lang="en-US" dirty="0"/>
              <a:t>over control of colonies and trade routes; high costs led to many of the taxes established by </a:t>
            </a:r>
            <a:r>
              <a:rPr lang="en-US" dirty="0" smtClean="0"/>
              <a:t>Parliament.</a:t>
            </a:r>
          </a:p>
          <a:p>
            <a:r>
              <a:rPr lang="en-US" dirty="0"/>
              <a:t>Proclamation of </a:t>
            </a:r>
            <a:r>
              <a:rPr lang="en-US" dirty="0" smtClean="0"/>
              <a:t>1763</a:t>
            </a:r>
          </a:p>
          <a:p>
            <a:pPr lvl="1"/>
            <a:r>
              <a:rPr lang="en-US" dirty="0" smtClean="0"/>
              <a:t>Forbade </a:t>
            </a:r>
            <a:r>
              <a:rPr lang="en-US" dirty="0"/>
              <a:t>settlers from settling west of the Appalachian mountains; created to stabilize relations with Native </a:t>
            </a:r>
            <a:r>
              <a:rPr lang="en-US" dirty="0" smtClean="0"/>
              <a:t>Americans</a:t>
            </a:r>
            <a:endParaRPr lang="en-US" dirty="0"/>
          </a:p>
          <a:p>
            <a:endParaRPr lang="en-US" dirty="0"/>
          </a:p>
        </p:txBody>
      </p:sp>
    </p:spTree>
    <p:extLst>
      <p:ext uri="{BB962C8B-B14F-4D97-AF65-F5344CB8AC3E}">
        <p14:creationId xmlns:p14="http://schemas.microsoft.com/office/powerpoint/2010/main" val="911474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Actions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Writs </a:t>
            </a:r>
            <a:r>
              <a:rPr lang="en-US" dirty="0"/>
              <a:t>of </a:t>
            </a:r>
            <a:r>
              <a:rPr lang="en-US" dirty="0" smtClean="0"/>
              <a:t>Assistance</a:t>
            </a:r>
          </a:p>
          <a:p>
            <a:pPr lvl="1"/>
            <a:r>
              <a:rPr lang="en-US" dirty="0" smtClean="0"/>
              <a:t>Allowed </a:t>
            </a:r>
            <a:r>
              <a:rPr lang="en-US" dirty="0"/>
              <a:t>customs officials to search for smuggled goods for any reason</a:t>
            </a:r>
          </a:p>
          <a:p>
            <a:pPr lvl="1"/>
            <a:r>
              <a:rPr lang="en-US" dirty="0"/>
              <a:t>Served as a general search </a:t>
            </a:r>
            <a:r>
              <a:rPr lang="en-US" dirty="0" smtClean="0"/>
              <a:t>warrant</a:t>
            </a:r>
          </a:p>
          <a:p>
            <a:r>
              <a:rPr lang="en-US" dirty="0"/>
              <a:t>Quartering Act; </a:t>
            </a:r>
            <a:r>
              <a:rPr lang="en-US" dirty="0" smtClean="0"/>
              <a:t>1765</a:t>
            </a:r>
            <a:endParaRPr lang="en-US" dirty="0"/>
          </a:p>
          <a:p>
            <a:pPr lvl="1"/>
            <a:r>
              <a:rPr lang="en-US" dirty="0"/>
              <a:t>Required the colonists to provide the basic needs of British soldiers </a:t>
            </a:r>
          </a:p>
          <a:p>
            <a:r>
              <a:rPr lang="en-US" dirty="0"/>
              <a:t>Stamp Act; 1765</a:t>
            </a:r>
          </a:p>
          <a:p>
            <a:pPr lvl="1"/>
            <a:r>
              <a:rPr lang="en-US" b="1" dirty="0" smtClean="0"/>
              <a:t>Stamp Act (15): </a:t>
            </a:r>
            <a:r>
              <a:rPr lang="en-US" dirty="0" smtClean="0"/>
              <a:t>Direct </a:t>
            </a:r>
            <a:r>
              <a:rPr lang="en-US" dirty="0"/>
              <a:t>tax imposed by the British on the colonies that required them to pay a tax on every piece of printed paper</a:t>
            </a:r>
          </a:p>
          <a:p>
            <a:pPr lvl="1"/>
            <a:r>
              <a:rPr lang="en-US" dirty="0" smtClean="0"/>
              <a:t>Act </a:t>
            </a:r>
            <a:r>
              <a:rPr lang="en-US" dirty="0"/>
              <a:t>led to the development of saying "no taxation without representation"</a:t>
            </a:r>
          </a:p>
          <a:p>
            <a:endParaRPr lang="en-US" dirty="0"/>
          </a:p>
        </p:txBody>
      </p:sp>
    </p:spTree>
    <p:extLst>
      <p:ext uri="{BB962C8B-B14F-4D97-AF65-F5344CB8AC3E}">
        <p14:creationId xmlns:p14="http://schemas.microsoft.com/office/powerpoint/2010/main" val="3003043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Actions </a:t>
            </a:r>
            <a:endParaRPr lang="en-US" dirty="0"/>
          </a:p>
        </p:txBody>
      </p:sp>
      <p:sp>
        <p:nvSpPr>
          <p:cNvPr id="3" name="Content Placeholder 2"/>
          <p:cNvSpPr>
            <a:spLocks noGrp="1"/>
          </p:cNvSpPr>
          <p:nvPr>
            <p:ph idx="1"/>
          </p:nvPr>
        </p:nvSpPr>
        <p:spPr/>
        <p:txBody>
          <a:bodyPr>
            <a:normAutofit fontScale="92500"/>
          </a:bodyPr>
          <a:lstStyle/>
          <a:p>
            <a:r>
              <a:rPr lang="en-US" dirty="0" smtClean="0"/>
              <a:t>Townshend </a:t>
            </a:r>
            <a:r>
              <a:rPr lang="en-US" dirty="0"/>
              <a:t>Acts; 1767</a:t>
            </a:r>
          </a:p>
          <a:p>
            <a:pPr lvl="1"/>
            <a:r>
              <a:rPr lang="en-US" dirty="0"/>
              <a:t>Act that created an import tax on lead, paint, tea, paper, and glass; purpose was to raise revenue and establish precedent that Britain could tax colonists</a:t>
            </a:r>
          </a:p>
          <a:p>
            <a:pPr lvl="1"/>
            <a:r>
              <a:rPr lang="en-US" dirty="0" smtClean="0"/>
              <a:t>Could search and seize items not paid taxes on</a:t>
            </a:r>
            <a:endParaRPr lang="en-US" dirty="0"/>
          </a:p>
          <a:p>
            <a:r>
              <a:rPr lang="en-US" dirty="0"/>
              <a:t>Intolerable Acts; 1774</a:t>
            </a:r>
          </a:p>
          <a:p>
            <a:pPr lvl="1"/>
            <a:r>
              <a:rPr lang="en-US" dirty="0"/>
              <a:t>Acts that were a set of punitive laws that served as Britain's response to the Boston Tea Party; closed port in Boston and stripped of self government</a:t>
            </a:r>
          </a:p>
          <a:p>
            <a:endParaRPr lang="en-US" dirty="0"/>
          </a:p>
        </p:txBody>
      </p:sp>
    </p:spTree>
    <p:extLst>
      <p:ext uri="{BB962C8B-B14F-4D97-AF65-F5344CB8AC3E}">
        <p14:creationId xmlns:p14="http://schemas.microsoft.com/office/powerpoint/2010/main" val="617580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Colonist Reaction</a:t>
            </a:r>
            <a:endParaRPr lang="en-US" dirty="0"/>
          </a:p>
        </p:txBody>
      </p:sp>
      <p:sp>
        <p:nvSpPr>
          <p:cNvPr id="3" name="Content Placeholder 2"/>
          <p:cNvSpPr>
            <a:spLocks noGrp="1"/>
          </p:cNvSpPr>
          <p:nvPr>
            <p:ph idx="1"/>
          </p:nvPr>
        </p:nvSpPr>
        <p:spPr>
          <a:xfrm>
            <a:off x="457200" y="1752600"/>
            <a:ext cx="8229600" cy="4965700"/>
          </a:xfrm>
        </p:spPr>
        <p:txBody>
          <a:bodyPr>
            <a:normAutofit fontScale="85000" lnSpcReduction="20000"/>
          </a:bodyPr>
          <a:lstStyle/>
          <a:p>
            <a:r>
              <a:rPr lang="en-US" dirty="0"/>
              <a:t>Sons of Liberty</a:t>
            </a:r>
          </a:p>
          <a:p>
            <a:pPr lvl="1"/>
            <a:r>
              <a:rPr lang="en-US" dirty="0" smtClean="0"/>
              <a:t>An </a:t>
            </a:r>
            <a:r>
              <a:rPr lang="en-US" dirty="0"/>
              <a:t>organization formed to protect rights of citizens and </a:t>
            </a:r>
            <a:r>
              <a:rPr lang="en-US" dirty="0" smtClean="0"/>
              <a:t>support American </a:t>
            </a:r>
            <a:r>
              <a:rPr lang="en-US" dirty="0"/>
              <a:t>independence.</a:t>
            </a:r>
          </a:p>
          <a:p>
            <a:r>
              <a:rPr lang="en-US" dirty="0" smtClean="0">
                <a:solidFill>
                  <a:schemeClr val="tx1"/>
                </a:solidFill>
              </a:rPr>
              <a:t>Non-importation Association; 1768</a:t>
            </a:r>
          </a:p>
          <a:p>
            <a:pPr lvl="1"/>
            <a:r>
              <a:rPr lang="en-US" dirty="0"/>
              <a:t>C</a:t>
            </a:r>
            <a:r>
              <a:rPr lang="en-US" dirty="0" smtClean="0">
                <a:solidFill>
                  <a:schemeClr val="tx1"/>
                </a:solidFill>
              </a:rPr>
              <a:t>ommercial restrictions to protest British taxation</a:t>
            </a:r>
          </a:p>
          <a:p>
            <a:pPr lvl="1"/>
            <a:r>
              <a:rPr lang="en-US" dirty="0" smtClean="0"/>
              <a:t>Ag</a:t>
            </a:r>
            <a:r>
              <a:rPr lang="en-US" dirty="0" smtClean="0">
                <a:solidFill>
                  <a:schemeClr val="tx1"/>
                </a:solidFill>
              </a:rPr>
              <a:t>reed to boycott British imports until Parliament repealed the Stamp Act.</a:t>
            </a:r>
          </a:p>
          <a:p>
            <a:r>
              <a:rPr lang="en-US" dirty="0" smtClean="0">
                <a:solidFill>
                  <a:schemeClr val="tx1"/>
                </a:solidFill>
              </a:rPr>
              <a:t>Boston Massacre; 1770</a:t>
            </a:r>
          </a:p>
          <a:p>
            <a:pPr lvl="1"/>
            <a:r>
              <a:rPr lang="en-US" dirty="0" smtClean="0">
                <a:solidFill>
                  <a:schemeClr val="tx1"/>
                </a:solidFill>
              </a:rPr>
              <a:t>Culmination of civilian-military tensions leading to British soldiers firing into the crowd and killing five civilians. </a:t>
            </a:r>
          </a:p>
          <a:p>
            <a:r>
              <a:rPr lang="en-US" dirty="0" smtClean="0">
                <a:solidFill>
                  <a:schemeClr val="tx1"/>
                </a:solidFill>
              </a:rPr>
              <a:t>Boston Tea Party; 1773</a:t>
            </a:r>
          </a:p>
          <a:p>
            <a:pPr lvl="1"/>
            <a:r>
              <a:rPr lang="en-US" dirty="0" smtClean="0">
                <a:solidFill>
                  <a:schemeClr val="tx1"/>
                </a:solidFill>
              </a:rPr>
              <a:t>After officials in Britain refused to return three shiploads of taxed tea to Britain, colonists destroyed the tea by throwing it in the harbor</a:t>
            </a:r>
          </a:p>
        </p:txBody>
      </p:sp>
    </p:spTree>
    <p:extLst>
      <p:ext uri="{BB962C8B-B14F-4D97-AF65-F5344CB8AC3E}">
        <p14:creationId xmlns:p14="http://schemas.microsoft.com/office/powerpoint/2010/main" val="2417939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7625</TotalTime>
  <Words>1540</Words>
  <Application>Microsoft Office PowerPoint</Application>
  <PresentationFormat>On-screen Show (4:3)</PresentationFormat>
  <Paragraphs>163</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Revolution</vt:lpstr>
      <vt:lpstr>Bellringer 2/7 </vt:lpstr>
      <vt:lpstr>Causes of the American Revolution </vt:lpstr>
      <vt:lpstr>British Actions that led to the American Revolution </vt:lpstr>
      <vt:lpstr>British Actions</vt:lpstr>
      <vt:lpstr>British Actions</vt:lpstr>
      <vt:lpstr>British Actions </vt:lpstr>
      <vt:lpstr>British Actions </vt:lpstr>
      <vt:lpstr>Colonist Reaction</vt:lpstr>
      <vt:lpstr>Colonist Reaction</vt:lpstr>
      <vt:lpstr>Colonist Reaction</vt:lpstr>
      <vt:lpstr>Opposing views</vt:lpstr>
      <vt:lpstr>Opposing views</vt:lpstr>
      <vt:lpstr>Opposing views</vt:lpstr>
      <vt:lpstr>Analyzing a political cartoon</vt:lpstr>
      <vt:lpstr>Opposing views</vt:lpstr>
      <vt:lpstr>Opposing views</vt:lpstr>
      <vt:lpstr>Reflection</vt:lpstr>
      <vt:lpstr>Bellringer: 2/8</vt:lpstr>
      <vt:lpstr>North Carolina</vt:lpstr>
      <vt:lpstr>PowerPoint Presentation</vt:lpstr>
      <vt:lpstr>Declaration of independence</vt:lpstr>
      <vt:lpstr>Declaration of independence</vt:lpstr>
      <vt:lpstr>PowerPoint Presentation</vt:lpstr>
      <vt:lpstr>After independence </vt:lpstr>
      <vt:lpstr>Articles of confederation</vt:lpstr>
      <vt:lpstr>Articles of Confederation </vt:lpstr>
      <vt:lpstr>Weaknesses of Articles</vt:lpstr>
      <vt:lpstr>PowerPoint Presentation</vt:lpstr>
      <vt:lpstr>Shays’ Rebellion</vt:lpstr>
      <vt:lpstr>PowerPoint Presentation</vt:lpstr>
      <vt:lpstr>Reflection</vt:lpstr>
      <vt:lpstr>True or false: aoc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Origins</dc:title>
  <dc:creator>April Baxter</dc:creator>
  <cp:lastModifiedBy>Teacher</cp:lastModifiedBy>
  <cp:revision>349</cp:revision>
  <cp:lastPrinted>2015-09-01T19:20:36Z</cp:lastPrinted>
  <dcterms:created xsi:type="dcterms:W3CDTF">2013-09-02T14:22:14Z</dcterms:created>
  <dcterms:modified xsi:type="dcterms:W3CDTF">2017-02-07T17:57:11Z</dcterms:modified>
</cp:coreProperties>
</file>