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8"/>
  </p:notesMasterIdLst>
  <p:handoutMasterIdLst>
    <p:handoutMasterId r:id="rId29"/>
  </p:handoutMasterIdLst>
  <p:sldIdLst>
    <p:sldId id="256" r:id="rId2"/>
    <p:sldId id="338" r:id="rId3"/>
    <p:sldId id="322" r:id="rId4"/>
    <p:sldId id="339" r:id="rId5"/>
    <p:sldId id="323" r:id="rId6"/>
    <p:sldId id="259" r:id="rId7"/>
    <p:sldId id="265" r:id="rId8"/>
    <p:sldId id="305" r:id="rId9"/>
    <p:sldId id="324" r:id="rId10"/>
    <p:sldId id="325" r:id="rId11"/>
    <p:sldId id="326" r:id="rId12"/>
    <p:sldId id="343" r:id="rId13"/>
    <p:sldId id="261" r:id="rId14"/>
    <p:sldId id="309" r:id="rId15"/>
    <p:sldId id="262" r:id="rId16"/>
    <p:sldId id="346" r:id="rId17"/>
    <p:sldId id="311" r:id="rId18"/>
    <p:sldId id="347" r:id="rId19"/>
    <p:sldId id="317" r:id="rId20"/>
    <p:sldId id="315" r:id="rId21"/>
    <p:sldId id="318" r:id="rId22"/>
    <p:sldId id="319" r:id="rId23"/>
    <p:sldId id="340" r:id="rId24"/>
    <p:sldId id="263" r:id="rId25"/>
    <p:sldId id="345" r:id="rId26"/>
    <p:sldId id="342"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324" y="1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181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3A5CBEF-9EF8-1947-B9F5-750EE169256A}" type="datetimeFigureOut">
              <a:rPr lang="en-US" smtClean="0"/>
              <a:t>2/5/2017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CC1D9F1-BB87-234B-B9C6-85E75A771379}" type="slidenum">
              <a:rPr lang="en-US" smtClean="0"/>
              <a:t>‹#›</a:t>
            </a:fld>
            <a:endParaRPr lang="en-US"/>
          </a:p>
        </p:txBody>
      </p:sp>
    </p:spTree>
    <p:extLst>
      <p:ext uri="{BB962C8B-B14F-4D97-AF65-F5344CB8AC3E}">
        <p14:creationId xmlns:p14="http://schemas.microsoft.com/office/powerpoint/2010/main" val="131162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F68F06-F4C0-4999-9E73-E7021322EC76}" type="datetimeFigureOut">
              <a:rPr lang="en-US" smtClean="0"/>
              <a:t>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B13627B-E374-442E-8996-F347C623B8A4}" type="slidenum">
              <a:rPr lang="en-US" smtClean="0"/>
              <a:t>‹#›</a:t>
            </a:fld>
            <a:endParaRPr lang="en-US"/>
          </a:p>
        </p:txBody>
      </p:sp>
    </p:spTree>
    <p:extLst>
      <p:ext uri="{BB962C8B-B14F-4D97-AF65-F5344CB8AC3E}">
        <p14:creationId xmlns:p14="http://schemas.microsoft.com/office/powerpoint/2010/main" val="54210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13627B-E374-442E-8996-F347C623B8A4}" type="slidenum">
              <a:rPr lang="en-US" smtClean="0"/>
              <a:t>1</a:t>
            </a:fld>
            <a:endParaRPr lang="en-US"/>
          </a:p>
        </p:txBody>
      </p:sp>
    </p:spTree>
    <p:extLst>
      <p:ext uri="{BB962C8B-B14F-4D97-AF65-F5344CB8AC3E}">
        <p14:creationId xmlns:p14="http://schemas.microsoft.com/office/powerpoint/2010/main" val="2510234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3627B-E374-442E-8996-F347C623B8A4}" type="slidenum">
              <a:rPr lang="en-US" smtClean="0"/>
              <a:t>7</a:t>
            </a:fld>
            <a:endParaRPr lang="en-US"/>
          </a:p>
        </p:txBody>
      </p:sp>
    </p:spTree>
    <p:extLst>
      <p:ext uri="{BB962C8B-B14F-4D97-AF65-F5344CB8AC3E}">
        <p14:creationId xmlns:p14="http://schemas.microsoft.com/office/powerpoint/2010/main" val="205858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3627B-E374-442E-8996-F347C623B8A4}" type="slidenum">
              <a:rPr lang="en-US" smtClean="0"/>
              <a:t>24</a:t>
            </a:fld>
            <a:endParaRPr lang="en-US"/>
          </a:p>
        </p:txBody>
      </p:sp>
    </p:spTree>
    <p:extLst>
      <p:ext uri="{BB962C8B-B14F-4D97-AF65-F5344CB8AC3E}">
        <p14:creationId xmlns:p14="http://schemas.microsoft.com/office/powerpoint/2010/main" val="344422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13627B-E374-442E-8996-F347C623B8A4}" type="slidenum">
              <a:rPr lang="en-US" smtClean="0"/>
              <a:t>25</a:t>
            </a:fld>
            <a:endParaRPr lang="en-US"/>
          </a:p>
        </p:txBody>
      </p:sp>
    </p:spTree>
    <p:extLst>
      <p:ext uri="{BB962C8B-B14F-4D97-AF65-F5344CB8AC3E}">
        <p14:creationId xmlns:p14="http://schemas.microsoft.com/office/powerpoint/2010/main" val="58885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41924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375536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85022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419783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3D9C1-0CC2-B44A-9B9C-44B235C80B63}"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56184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3D9C1-0CC2-B44A-9B9C-44B235C80B63}"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416548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3D9C1-0CC2-B44A-9B9C-44B235C80B63}" type="datetimeFigureOut">
              <a:rPr lang="en-US" smtClean="0"/>
              <a:t>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334387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3D9C1-0CC2-B44A-9B9C-44B235C80B63}" type="datetimeFigureOut">
              <a:rPr lang="en-US" smtClean="0"/>
              <a:t>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8744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3D9C1-0CC2-B44A-9B9C-44B235C80B63}" type="datetimeFigureOut">
              <a:rPr lang="en-US" smtClean="0"/>
              <a:t>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60696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3D9C1-0CC2-B44A-9B9C-44B235C80B63}"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88145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3D9C1-0CC2-B44A-9B9C-44B235C80B63}"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417339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3D9C1-0CC2-B44A-9B9C-44B235C80B63}" type="datetimeFigureOut">
              <a:rPr lang="en-US" smtClean="0"/>
              <a:t>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53596-88ED-B648-B132-EDA23AAF5DB9}" type="slidenum">
              <a:rPr lang="en-US" smtClean="0"/>
              <a:t>‹#›</a:t>
            </a:fld>
            <a:endParaRPr lang="en-US"/>
          </a:p>
        </p:txBody>
      </p:sp>
    </p:spTree>
    <p:extLst>
      <p:ext uri="{BB962C8B-B14F-4D97-AF65-F5344CB8AC3E}">
        <p14:creationId xmlns:p14="http://schemas.microsoft.com/office/powerpoint/2010/main" val="1237341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Origins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0382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Influence: Magna Carta</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solidFill>
                  <a:schemeClr val="tx1"/>
                </a:solidFill>
              </a:rPr>
              <a:t>Governments </a:t>
            </a:r>
            <a:r>
              <a:rPr lang="en-US" dirty="0">
                <a:solidFill>
                  <a:schemeClr val="tx1"/>
                </a:solidFill>
              </a:rPr>
              <a:t>are based </a:t>
            </a:r>
            <a:r>
              <a:rPr lang="en-US" dirty="0" smtClean="0">
                <a:solidFill>
                  <a:schemeClr val="tx1"/>
                </a:solidFill>
              </a:rPr>
              <a:t>a contract </a:t>
            </a:r>
            <a:r>
              <a:rPr lang="en-US" dirty="0">
                <a:solidFill>
                  <a:schemeClr val="tx1"/>
                </a:solidFill>
              </a:rPr>
              <a:t>between the ruler and people to be ruled.  </a:t>
            </a:r>
            <a:endParaRPr lang="en-US" dirty="0" smtClean="0">
              <a:solidFill>
                <a:schemeClr val="tx1"/>
              </a:solidFill>
            </a:endParaRPr>
          </a:p>
          <a:p>
            <a:pPr lvl="1"/>
            <a:r>
              <a:rPr lang="en-US" dirty="0" smtClean="0">
                <a:solidFill>
                  <a:schemeClr val="tx1"/>
                </a:solidFill>
              </a:rPr>
              <a:t>Contract between </a:t>
            </a:r>
            <a:r>
              <a:rPr lang="en-US" dirty="0">
                <a:solidFill>
                  <a:schemeClr val="tx1"/>
                </a:solidFill>
              </a:rPr>
              <a:t>the king and the </a:t>
            </a:r>
            <a:r>
              <a:rPr lang="en-US" dirty="0" smtClean="0">
                <a:solidFill>
                  <a:schemeClr val="tx1"/>
                </a:solidFill>
              </a:rPr>
              <a:t>nobility.</a:t>
            </a:r>
          </a:p>
          <a:p>
            <a:pPr lvl="2"/>
            <a:r>
              <a:rPr lang="en-US" dirty="0" smtClean="0">
                <a:solidFill>
                  <a:schemeClr val="tx1"/>
                </a:solidFill>
              </a:rPr>
              <a:t>King = not deprive nobility of rights</a:t>
            </a:r>
          </a:p>
          <a:p>
            <a:pPr lvl="2"/>
            <a:r>
              <a:rPr lang="en-US" dirty="0" smtClean="0">
                <a:solidFill>
                  <a:schemeClr val="tx1"/>
                </a:solidFill>
              </a:rPr>
              <a:t>Nobility = support the king</a:t>
            </a:r>
            <a:r>
              <a:rPr lang="en-US" dirty="0">
                <a:solidFill>
                  <a:schemeClr val="tx1"/>
                </a:solidFill>
              </a:rPr>
              <a:t> </a:t>
            </a:r>
          </a:p>
          <a:p>
            <a:r>
              <a:rPr lang="en-US" dirty="0" smtClean="0"/>
              <a:t>Set out laws that everyone, including the king, had to abide by.</a:t>
            </a:r>
            <a:r>
              <a:rPr lang="en-US" dirty="0"/>
              <a:t> </a:t>
            </a:r>
            <a:endParaRPr lang="en-US" dirty="0" smtClean="0"/>
          </a:p>
          <a:p>
            <a:r>
              <a:rPr lang="en-US" dirty="0" smtClean="0"/>
              <a:t>Laid the ground work for Parliament and constitutional monarchs. </a:t>
            </a:r>
            <a:endParaRPr lang="en-US" dirty="0"/>
          </a:p>
        </p:txBody>
      </p:sp>
    </p:spTree>
    <p:extLst>
      <p:ext uri="{BB962C8B-B14F-4D97-AF65-F5344CB8AC3E}">
        <p14:creationId xmlns:p14="http://schemas.microsoft.com/office/powerpoint/2010/main" val="2233152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Bill of Rights </a:t>
            </a:r>
            <a:endParaRPr lang="en-US" dirty="0"/>
          </a:p>
        </p:txBody>
      </p:sp>
      <p:sp>
        <p:nvSpPr>
          <p:cNvPr id="3" name="Content Placeholder 2"/>
          <p:cNvSpPr>
            <a:spLocks noGrp="1"/>
          </p:cNvSpPr>
          <p:nvPr>
            <p:ph idx="1"/>
          </p:nvPr>
        </p:nvSpPr>
        <p:spPr>
          <a:xfrm>
            <a:off x="215900" y="1600200"/>
            <a:ext cx="8775700" cy="4813300"/>
          </a:xfrm>
        </p:spPr>
        <p:txBody>
          <a:bodyPr wrap="square">
            <a:normAutofit lnSpcReduction="10000"/>
          </a:bodyPr>
          <a:lstStyle/>
          <a:p>
            <a:r>
              <a:rPr lang="en-US" dirty="0" smtClean="0">
                <a:solidFill>
                  <a:schemeClr val="tx1"/>
                </a:solidFill>
              </a:rPr>
              <a:t>In </a:t>
            </a:r>
            <a:r>
              <a:rPr lang="en-US" dirty="0">
                <a:solidFill>
                  <a:schemeClr val="tx1"/>
                </a:solidFill>
              </a:rPr>
              <a:t>1689, </a:t>
            </a:r>
            <a:r>
              <a:rPr lang="en-US" dirty="0" smtClean="0"/>
              <a:t>Parliament drafted an act stating the rights of Parliament and individuals</a:t>
            </a:r>
            <a:r>
              <a:rPr lang="en-US" dirty="0" smtClean="0">
                <a:solidFill>
                  <a:schemeClr val="tx1"/>
                </a:solidFill>
              </a:rPr>
              <a:t>.  </a:t>
            </a:r>
          </a:p>
          <a:p>
            <a:pPr lvl="1"/>
            <a:r>
              <a:rPr lang="en-US" b="1" dirty="0" smtClean="0"/>
              <a:t>English Bill of Rights (8): </a:t>
            </a:r>
            <a:r>
              <a:rPr lang="en-US" dirty="0" smtClean="0"/>
              <a:t>An act declaring the rights and liberties of the subject and settling the succession of the Crown signed in 1689.</a:t>
            </a:r>
          </a:p>
          <a:p>
            <a:r>
              <a:rPr lang="en-US" dirty="0"/>
              <a:t>The English Bill of Rights gave Parliament the balance of power in the English government</a:t>
            </a:r>
            <a:r>
              <a:rPr lang="en-US" dirty="0" smtClean="0"/>
              <a:t>.</a:t>
            </a:r>
          </a:p>
          <a:p>
            <a:r>
              <a:rPr lang="en-US" dirty="0"/>
              <a:t>By the end of the 17</a:t>
            </a:r>
            <a:r>
              <a:rPr lang="en-US" baseline="30000" dirty="0"/>
              <a:t>th</a:t>
            </a:r>
            <a:r>
              <a:rPr lang="en-US" dirty="0"/>
              <a:t> century, the British government became increasingly limited in what it could do.  </a:t>
            </a:r>
          </a:p>
          <a:p>
            <a:endParaRPr lang="en-US" dirty="0"/>
          </a:p>
          <a:p>
            <a:endParaRPr lang="en-US" dirty="0" smtClean="0"/>
          </a:p>
          <a:p>
            <a:endParaRPr lang="en-US" dirty="0"/>
          </a:p>
        </p:txBody>
      </p:sp>
    </p:spTree>
    <p:extLst>
      <p:ext uri="{BB962C8B-B14F-4D97-AF65-F5344CB8AC3E}">
        <p14:creationId xmlns:p14="http://schemas.microsoft.com/office/powerpoint/2010/main" val="3190691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Bill of Rights</a:t>
            </a:r>
            <a:endParaRPr lang="en-US" dirty="0"/>
          </a:p>
        </p:txBody>
      </p:sp>
      <p:sp>
        <p:nvSpPr>
          <p:cNvPr id="3" name="Content Placeholder 2"/>
          <p:cNvSpPr>
            <a:spLocks noGrp="1"/>
          </p:cNvSpPr>
          <p:nvPr>
            <p:ph idx="1"/>
          </p:nvPr>
        </p:nvSpPr>
        <p:spPr>
          <a:xfrm>
            <a:off x="457200" y="1752600"/>
            <a:ext cx="8229600" cy="4940300"/>
          </a:xfrm>
        </p:spPr>
        <p:txBody>
          <a:bodyPr>
            <a:normAutofit fontScale="77500" lnSpcReduction="20000"/>
          </a:bodyPr>
          <a:lstStyle/>
          <a:p>
            <a:r>
              <a:rPr lang="en-US" dirty="0" smtClean="0">
                <a:solidFill>
                  <a:schemeClr val="tx1"/>
                </a:solidFill>
              </a:rPr>
              <a:t>The English Bill </a:t>
            </a:r>
            <a:r>
              <a:rPr lang="en-US" dirty="0">
                <a:solidFill>
                  <a:schemeClr val="tx1"/>
                </a:solidFill>
              </a:rPr>
              <a:t>of Rights gave Parliament the balance of power in the English </a:t>
            </a:r>
            <a:r>
              <a:rPr lang="en-US" dirty="0" smtClean="0">
                <a:solidFill>
                  <a:schemeClr val="tx1"/>
                </a:solidFill>
              </a:rPr>
              <a:t>government.</a:t>
            </a:r>
          </a:p>
          <a:p>
            <a:r>
              <a:rPr lang="en-US" dirty="0" smtClean="0">
                <a:solidFill>
                  <a:schemeClr val="tx1"/>
                </a:solidFill>
              </a:rPr>
              <a:t>It guaranteed certain rights and provided protections. </a:t>
            </a:r>
          </a:p>
          <a:p>
            <a:pPr lvl="1"/>
            <a:r>
              <a:rPr lang="en-US" dirty="0">
                <a:solidFill>
                  <a:schemeClr val="tx1"/>
                </a:solidFill>
              </a:rPr>
              <a:t>E</a:t>
            </a:r>
            <a:r>
              <a:rPr lang="en-US" dirty="0" smtClean="0">
                <a:solidFill>
                  <a:schemeClr val="tx1"/>
                </a:solidFill>
              </a:rPr>
              <a:t>lections </a:t>
            </a:r>
            <a:r>
              <a:rPr lang="en-US" dirty="0">
                <a:solidFill>
                  <a:schemeClr val="tx1"/>
                </a:solidFill>
              </a:rPr>
              <a:t>to Parliament must be free </a:t>
            </a:r>
            <a:endParaRPr lang="en-US" dirty="0" smtClean="0">
              <a:solidFill>
                <a:schemeClr val="tx1"/>
              </a:solidFill>
            </a:endParaRPr>
          </a:p>
          <a:p>
            <a:pPr lvl="1"/>
            <a:r>
              <a:rPr lang="en-US" dirty="0" smtClean="0">
                <a:solidFill>
                  <a:schemeClr val="tx1"/>
                </a:solidFill>
              </a:rPr>
              <a:t>People have </a:t>
            </a:r>
            <a:r>
              <a:rPr lang="en-US" dirty="0">
                <a:solidFill>
                  <a:schemeClr val="tx1"/>
                </a:solidFill>
              </a:rPr>
              <a:t>the right to keep and carry </a:t>
            </a:r>
            <a:r>
              <a:rPr lang="en-US" dirty="0" smtClean="0">
                <a:solidFill>
                  <a:schemeClr val="tx1"/>
                </a:solidFill>
              </a:rPr>
              <a:t>weapons</a:t>
            </a:r>
          </a:p>
          <a:p>
            <a:pPr lvl="1"/>
            <a:r>
              <a:rPr lang="en-US" dirty="0">
                <a:solidFill>
                  <a:schemeClr val="tx1"/>
                </a:solidFill>
              </a:rPr>
              <a:t>K</a:t>
            </a:r>
            <a:r>
              <a:rPr lang="en-US" dirty="0" smtClean="0">
                <a:solidFill>
                  <a:schemeClr val="tx1"/>
                </a:solidFill>
              </a:rPr>
              <a:t>ings </a:t>
            </a:r>
            <a:r>
              <a:rPr lang="en-US" dirty="0">
                <a:solidFill>
                  <a:schemeClr val="tx1"/>
                </a:solidFill>
              </a:rPr>
              <a:t>and queens were not allowed </a:t>
            </a:r>
            <a:r>
              <a:rPr lang="en-US" dirty="0" smtClean="0">
                <a:solidFill>
                  <a:schemeClr val="tx1"/>
                </a:solidFill>
              </a:rPr>
              <a:t>to collect </a:t>
            </a:r>
            <a:r>
              <a:rPr lang="en-US" dirty="0">
                <a:solidFill>
                  <a:schemeClr val="tx1"/>
                </a:solidFill>
              </a:rPr>
              <a:t>taxes without the consent of </a:t>
            </a:r>
            <a:r>
              <a:rPr lang="en-US" dirty="0" smtClean="0">
                <a:solidFill>
                  <a:schemeClr val="tx1"/>
                </a:solidFill>
              </a:rPr>
              <a:t>Parliament</a:t>
            </a:r>
          </a:p>
          <a:p>
            <a:pPr lvl="1"/>
            <a:r>
              <a:rPr lang="en-US" dirty="0" smtClean="0">
                <a:solidFill>
                  <a:schemeClr val="tx1"/>
                </a:solidFill>
              </a:rPr>
              <a:t>Could not interfere </a:t>
            </a:r>
            <a:r>
              <a:rPr lang="en-US" dirty="0">
                <a:solidFill>
                  <a:schemeClr val="tx1"/>
                </a:solidFill>
              </a:rPr>
              <a:t>with the right to free speech and debate that went on in </a:t>
            </a:r>
            <a:r>
              <a:rPr lang="en-US" dirty="0" smtClean="0">
                <a:solidFill>
                  <a:schemeClr val="tx1"/>
                </a:solidFill>
              </a:rPr>
              <a:t>Parliament,</a:t>
            </a:r>
          </a:p>
          <a:p>
            <a:pPr lvl="1"/>
            <a:r>
              <a:rPr lang="en-US" dirty="0" smtClean="0">
                <a:solidFill>
                  <a:schemeClr val="tx1"/>
                </a:solidFill>
              </a:rPr>
              <a:t>Could not require </a:t>
            </a:r>
            <a:r>
              <a:rPr lang="en-US" dirty="0">
                <a:solidFill>
                  <a:schemeClr val="tx1"/>
                </a:solidFill>
              </a:rPr>
              <a:t>excessive bail or administer cruel punishment for those accused or convicted of </a:t>
            </a:r>
            <a:r>
              <a:rPr lang="en-US" dirty="0" smtClean="0">
                <a:solidFill>
                  <a:schemeClr val="tx1"/>
                </a:solidFill>
              </a:rPr>
              <a:t>crimes,</a:t>
            </a:r>
          </a:p>
          <a:p>
            <a:pPr lvl="1"/>
            <a:r>
              <a:rPr lang="en-US" dirty="0" smtClean="0">
                <a:solidFill>
                  <a:schemeClr val="tx1"/>
                </a:solidFill>
              </a:rPr>
              <a:t>Could not declare </a:t>
            </a:r>
            <a:r>
              <a:rPr lang="en-US" dirty="0">
                <a:solidFill>
                  <a:schemeClr val="tx1"/>
                </a:solidFill>
              </a:rPr>
              <a:t>that laws made by Parliament should not be obeyed.</a:t>
            </a:r>
          </a:p>
          <a:p>
            <a:r>
              <a:rPr lang="en-US" dirty="0">
                <a:solidFill>
                  <a:schemeClr val="tx1"/>
                </a:solidFill>
              </a:rPr>
              <a:t>By the end of the 17</a:t>
            </a:r>
            <a:r>
              <a:rPr lang="en-US" baseline="30000" dirty="0">
                <a:solidFill>
                  <a:schemeClr val="tx1"/>
                </a:solidFill>
              </a:rPr>
              <a:t>th</a:t>
            </a:r>
            <a:r>
              <a:rPr lang="en-US" dirty="0">
                <a:solidFill>
                  <a:schemeClr val="tx1"/>
                </a:solidFill>
              </a:rPr>
              <a:t> century, the British government became increasingly limited in what it could do.  </a:t>
            </a:r>
            <a:endParaRPr lang="en-US" dirty="0" smtClean="0">
              <a:solidFill>
                <a:schemeClr val="tx1"/>
              </a:solidFill>
            </a:endParaRPr>
          </a:p>
          <a:p>
            <a:pPr marL="114300" indent="0">
              <a:buNone/>
            </a:pPr>
            <a:endParaRPr lang="en-US" dirty="0" smtClean="0"/>
          </a:p>
          <a:p>
            <a:endParaRPr lang="en-US" dirty="0"/>
          </a:p>
        </p:txBody>
      </p:sp>
    </p:spTree>
    <p:extLst>
      <p:ext uri="{BB962C8B-B14F-4D97-AF65-F5344CB8AC3E}">
        <p14:creationId xmlns:p14="http://schemas.microsoft.com/office/powerpoint/2010/main" val="1692085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influence</a:t>
            </a:r>
            <a:endParaRPr lang="en-US" dirty="0"/>
          </a:p>
        </p:txBody>
      </p:sp>
      <p:sp>
        <p:nvSpPr>
          <p:cNvPr id="3" name="Content Placeholder 2"/>
          <p:cNvSpPr>
            <a:spLocks noGrp="1"/>
          </p:cNvSpPr>
          <p:nvPr>
            <p:ph idx="1"/>
          </p:nvPr>
        </p:nvSpPr>
        <p:spPr>
          <a:xfrm>
            <a:off x="457200" y="1591734"/>
            <a:ext cx="8229600" cy="5024966"/>
          </a:xfrm>
        </p:spPr>
        <p:txBody>
          <a:bodyPr>
            <a:noAutofit/>
          </a:bodyPr>
          <a:lstStyle/>
          <a:p>
            <a:r>
              <a:rPr lang="en-US" dirty="0" smtClean="0">
                <a:solidFill>
                  <a:schemeClr val="tx1"/>
                </a:solidFill>
              </a:rPr>
              <a:t>Parliamentary system: democratic governance where the executive gets its legitimacy from the legislative branch </a:t>
            </a:r>
          </a:p>
          <a:p>
            <a:pPr lvl="1"/>
            <a:r>
              <a:rPr lang="en-US" dirty="0" smtClean="0">
                <a:solidFill>
                  <a:schemeClr val="tx1"/>
                </a:solidFill>
              </a:rPr>
              <a:t>Bicameral: House of Lords and House of Commons </a:t>
            </a:r>
          </a:p>
          <a:p>
            <a:pPr lvl="1"/>
            <a:r>
              <a:rPr lang="en-US" dirty="0" smtClean="0">
                <a:solidFill>
                  <a:schemeClr val="tx1"/>
                </a:solidFill>
              </a:rPr>
              <a:t>Head of government is Prime Minister, usually chosen from the political party that holds the most seats in the House of Commons. </a:t>
            </a:r>
          </a:p>
          <a:p>
            <a:r>
              <a:rPr lang="en-US" dirty="0" smtClean="0"/>
              <a:t>Common law: past legal precedent or judicial ruling is used </a:t>
            </a:r>
            <a:r>
              <a:rPr lang="en-US" smtClean="0"/>
              <a:t>to decide cases.</a:t>
            </a:r>
            <a:endParaRPr lang="en-US" dirty="0" smtClean="0">
              <a:solidFill>
                <a:schemeClr val="tx1"/>
              </a:solidFill>
            </a:endParaRPr>
          </a:p>
        </p:txBody>
      </p:sp>
    </p:spTree>
    <p:extLst>
      <p:ext uri="{BB962C8B-B14F-4D97-AF65-F5344CB8AC3E}">
        <p14:creationId xmlns:p14="http://schemas.microsoft.com/office/powerpoint/2010/main" val="2826748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2/6</a:t>
            </a:r>
            <a:endParaRPr lang="en-US" dirty="0"/>
          </a:p>
        </p:txBody>
      </p:sp>
      <p:sp>
        <p:nvSpPr>
          <p:cNvPr id="3" name="Content Placeholder 2"/>
          <p:cNvSpPr>
            <a:spLocks noGrp="1"/>
          </p:cNvSpPr>
          <p:nvPr>
            <p:ph idx="1"/>
          </p:nvPr>
        </p:nvSpPr>
        <p:spPr/>
        <p:txBody>
          <a:bodyPr/>
          <a:lstStyle/>
          <a:p>
            <a:r>
              <a:rPr lang="en-US" dirty="0" smtClean="0">
                <a:solidFill>
                  <a:schemeClr val="tx1"/>
                </a:solidFill>
              </a:rPr>
              <a:t>What is a right you believe all people should have. How can that right be protected?</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4165310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a:t>
            </a:r>
            <a:endParaRPr lang="en-US" dirty="0"/>
          </a:p>
        </p:txBody>
      </p:sp>
      <p:sp>
        <p:nvSpPr>
          <p:cNvPr id="3" name="Content Placeholder 2"/>
          <p:cNvSpPr>
            <a:spLocks noGrp="1"/>
          </p:cNvSpPr>
          <p:nvPr>
            <p:ph idx="1"/>
          </p:nvPr>
        </p:nvSpPr>
        <p:spPr>
          <a:xfrm>
            <a:off x="457200" y="1752600"/>
            <a:ext cx="8229600" cy="4732867"/>
          </a:xfrm>
        </p:spPr>
        <p:txBody>
          <a:bodyPr>
            <a:normAutofit fontScale="70000" lnSpcReduction="20000"/>
          </a:bodyPr>
          <a:lstStyle/>
          <a:p>
            <a:r>
              <a:rPr lang="en-US" dirty="0" smtClean="0">
                <a:solidFill>
                  <a:schemeClr val="tx1"/>
                </a:solidFill>
              </a:rPr>
              <a:t>Age of Reason – Period in the 1600-1700s in Europe of new and old ideas.</a:t>
            </a:r>
          </a:p>
          <a:p>
            <a:r>
              <a:rPr lang="en-US" dirty="0" smtClean="0"/>
              <a:t>Philosophers</a:t>
            </a:r>
          </a:p>
          <a:p>
            <a:pPr lvl="1"/>
            <a:r>
              <a:rPr lang="en-US" dirty="0" err="1" smtClean="0"/>
              <a:t>Niccolo</a:t>
            </a:r>
            <a:r>
              <a:rPr lang="en-US" dirty="0" smtClean="0"/>
              <a:t> Machiavelli </a:t>
            </a:r>
          </a:p>
          <a:p>
            <a:pPr lvl="1"/>
            <a:r>
              <a:rPr lang="en-US" dirty="0" smtClean="0"/>
              <a:t>Thomas Hobbes</a:t>
            </a:r>
          </a:p>
          <a:p>
            <a:pPr lvl="1"/>
            <a:r>
              <a:rPr lang="en-US" b="1" dirty="0"/>
              <a:t>John </a:t>
            </a:r>
            <a:r>
              <a:rPr lang="en-US" b="1" dirty="0" smtClean="0"/>
              <a:t>Locke (9): </a:t>
            </a:r>
            <a:r>
              <a:rPr lang="en-US" dirty="0"/>
              <a:t>English philosopher whose ideas heavily influenced US government including natural rights, social contract, and consent of the governed. </a:t>
            </a:r>
            <a:endParaRPr lang="en-US" dirty="0" smtClean="0">
              <a:solidFill>
                <a:schemeClr val="tx1"/>
              </a:solidFill>
            </a:endParaRPr>
          </a:p>
          <a:p>
            <a:pPr lvl="1"/>
            <a:r>
              <a:rPr lang="en-US" b="1" dirty="0" smtClean="0"/>
              <a:t>Baron de Montesquieu (10): </a:t>
            </a:r>
            <a:r>
              <a:rPr lang="en-US" dirty="0"/>
              <a:t>French philosopher who advocated the separation of legislative, executive, and judicial powers</a:t>
            </a:r>
            <a:r>
              <a:rPr lang="en-US" dirty="0" smtClean="0"/>
              <a:t>.</a:t>
            </a:r>
          </a:p>
          <a:p>
            <a:pPr lvl="1"/>
            <a:r>
              <a:rPr lang="en-US" dirty="0" smtClean="0">
                <a:solidFill>
                  <a:schemeClr val="tx1"/>
                </a:solidFill>
              </a:rPr>
              <a:t>Jean Jacques Rousseau </a:t>
            </a:r>
          </a:p>
          <a:p>
            <a:pPr lvl="1"/>
            <a:r>
              <a:rPr lang="en-US" dirty="0" smtClean="0"/>
              <a:t>Voltaire </a:t>
            </a:r>
            <a:endParaRPr lang="en-US" dirty="0" smtClean="0">
              <a:solidFill>
                <a:schemeClr val="tx1"/>
              </a:solidFill>
            </a:endParaRPr>
          </a:p>
          <a:p>
            <a:r>
              <a:rPr lang="en-US" dirty="0" smtClean="0">
                <a:solidFill>
                  <a:schemeClr val="tx1"/>
                </a:solidFill>
              </a:rPr>
              <a:t>American colonists brought with them knowledge of Enlightenment theories and these theories impacted our government. </a:t>
            </a:r>
          </a:p>
        </p:txBody>
      </p:sp>
    </p:spTree>
    <p:extLst>
      <p:ext uri="{BB962C8B-B14F-4D97-AF65-F5344CB8AC3E}">
        <p14:creationId xmlns:p14="http://schemas.microsoft.com/office/powerpoint/2010/main" val="1203588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Machiavelli </a:t>
            </a:r>
            <a:endParaRPr lang="en-US" dirty="0"/>
          </a:p>
        </p:txBody>
      </p:sp>
      <p:sp>
        <p:nvSpPr>
          <p:cNvPr id="3" name="Content Placeholder 2"/>
          <p:cNvSpPr>
            <a:spLocks noGrp="1"/>
          </p:cNvSpPr>
          <p:nvPr>
            <p:ph idx="1"/>
          </p:nvPr>
        </p:nvSpPr>
        <p:spPr/>
        <p:txBody>
          <a:bodyPr>
            <a:normAutofit fontScale="92500"/>
          </a:bodyPr>
          <a:lstStyle/>
          <a:p>
            <a:r>
              <a:rPr lang="en-US" dirty="0" smtClean="0"/>
              <a:t>Wrote about the ways government should operate.</a:t>
            </a:r>
          </a:p>
          <a:p>
            <a:r>
              <a:rPr lang="en-US" dirty="0" smtClean="0"/>
              <a:t>Leaders may have to set aside ethical concerns to maintain the stability of the state.</a:t>
            </a:r>
          </a:p>
          <a:p>
            <a:r>
              <a:rPr lang="en-US" dirty="0" smtClean="0"/>
              <a:t>Successful leaders were those that were willing to do what was needed to continue to have power.</a:t>
            </a:r>
          </a:p>
          <a:p>
            <a:r>
              <a:rPr lang="en-US" dirty="0" smtClean="0"/>
              <a:t>Later wrote about the early concept of checks and balances and his work became a </a:t>
            </a:r>
            <a:r>
              <a:rPr lang="en-US" smtClean="0"/>
              <a:t>central text</a:t>
            </a:r>
            <a:endParaRPr lang="en-US" dirty="0"/>
          </a:p>
        </p:txBody>
      </p:sp>
    </p:spTree>
    <p:extLst>
      <p:ext uri="{BB962C8B-B14F-4D97-AF65-F5344CB8AC3E}">
        <p14:creationId xmlns:p14="http://schemas.microsoft.com/office/powerpoint/2010/main" val="979898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a:t>
            </a:r>
            <a:r>
              <a:rPr lang="en-US" dirty="0"/>
              <a:t>H</a:t>
            </a:r>
            <a:r>
              <a:rPr lang="en-US" dirty="0" smtClean="0"/>
              <a:t>obbes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Hobbes believed that in nature people were cruel, greedy, and selfish. </a:t>
            </a:r>
          </a:p>
          <a:p>
            <a:pPr lvl="1"/>
            <a:r>
              <a:rPr lang="en-US" dirty="0" smtClean="0">
                <a:solidFill>
                  <a:schemeClr val="tx1"/>
                </a:solidFill>
              </a:rPr>
              <a:t>Nature = war</a:t>
            </a:r>
          </a:p>
          <a:p>
            <a:pPr lvl="1"/>
            <a:r>
              <a:rPr lang="en-US" dirty="0" smtClean="0"/>
              <a:t>No one produced anything out of fear of it being taken</a:t>
            </a:r>
            <a:endParaRPr lang="en-US" dirty="0" smtClean="0">
              <a:solidFill>
                <a:schemeClr val="tx1"/>
              </a:solidFill>
            </a:endParaRPr>
          </a:p>
          <a:p>
            <a:r>
              <a:rPr lang="en-US" dirty="0" smtClean="0">
                <a:solidFill>
                  <a:schemeClr val="tx1"/>
                </a:solidFill>
              </a:rPr>
              <a:t>To escape this people would enter into a social contract, they would agree to give up their freedom in return for the safety and order.</a:t>
            </a:r>
          </a:p>
          <a:p>
            <a:r>
              <a:rPr lang="en-US" dirty="0" smtClean="0">
                <a:solidFill>
                  <a:schemeClr val="tx1"/>
                </a:solidFill>
              </a:rPr>
              <a:t>Hobbes believed that a powerful government like an absolute monarchy was best for society. </a:t>
            </a:r>
          </a:p>
          <a:p>
            <a:pPr marL="742950" lvl="2" indent="-342900"/>
            <a:r>
              <a:rPr lang="en-US" dirty="0"/>
              <a:t>People unable to overthrow </a:t>
            </a:r>
            <a:r>
              <a:rPr lang="en-US" dirty="0" smtClean="0"/>
              <a:t>government</a:t>
            </a:r>
            <a:endParaRPr lang="en-US" dirty="0" smtClean="0">
              <a:solidFill>
                <a:schemeClr val="tx1"/>
              </a:solidFill>
            </a:endParaRPr>
          </a:p>
        </p:txBody>
      </p:sp>
    </p:spTree>
    <p:extLst>
      <p:ext uri="{BB962C8B-B14F-4D97-AF65-F5344CB8AC3E}">
        <p14:creationId xmlns:p14="http://schemas.microsoft.com/office/powerpoint/2010/main" val="3224179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a:t>L</a:t>
            </a:r>
            <a:r>
              <a:rPr lang="en-US" dirty="0" smtClean="0"/>
              <a:t>ocke </a:t>
            </a:r>
            <a:endParaRPr lang="en-US" dirty="0"/>
          </a:p>
        </p:txBody>
      </p:sp>
      <p:sp>
        <p:nvSpPr>
          <p:cNvPr id="3" name="Content Placeholder 2"/>
          <p:cNvSpPr>
            <a:spLocks noGrp="1"/>
          </p:cNvSpPr>
          <p:nvPr>
            <p:ph idx="1"/>
          </p:nvPr>
        </p:nvSpPr>
        <p:spPr>
          <a:xfrm>
            <a:off x="457200" y="1752600"/>
            <a:ext cx="8229600" cy="4927600"/>
          </a:xfrm>
        </p:spPr>
        <p:txBody>
          <a:bodyPr>
            <a:normAutofit fontScale="77500" lnSpcReduction="20000"/>
          </a:bodyPr>
          <a:lstStyle/>
          <a:p>
            <a:r>
              <a:rPr lang="en-US" dirty="0" smtClean="0">
                <a:solidFill>
                  <a:schemeClr val="tx1"/>
                </a:solidFill>
              </a:rPr>
              <a:t>Believed in natural laws and natural rights.</a:t>
            </a:r>
          </a:p>
          <a:p>
            <a:pPr lvl="1"/>
            <a:r>
              <a:rPr lang="en-US" b="1" dirty="0" smtClean="0"/>
              <a:t>Natural Rights (12): </a:t>
            </a:r>
            <a:r>
              <a:rPr lang="en-US" dirty="0" smtClean="0"/>
              <a:t>privileges and basic freedoms people are entitled to simply because they exist.</a:t>
            </a:r>
            <a:endParaRPr lang="en-US" dirty="0"/>
          </a:p>
          <a:p>
            <a:pPr lvl="1"/>
            <a:r>
              <a:rPr lang="en-US" dirty="0" smtClean="0">
                <a:solidFill>
                  <a:schemeClr val="tx1"/>
                </a:solidFill>
              </a:rPr>
              <a:t>At birth people have the right to life, liberty, and property. </a:t>
            </a:r>
          </a:p>
          <a:p>
            <a:r>
              <a:rPr lang="en-US" dirty="0"/>
              <a:t>S</a:t>
            </a:r>
            <a:r>
              <a:rPr lang="en-US" dirty="0" smtClean="0"/>
              <a:t>tate of nature has no rules and no way to protect natural rights.</a:t>
            </a:r>
          </a:p>
          <a:p>
            <a:r>
              <a:rPr lang="en-US" dirty="0" smtClean="0">
                <a:solidFill>
                  <a:schemeClr val="tx1"/>
                </a:solidFill>
              </a:rPr>
              <a:t>Role of government is to protect people’s rights. If the government fails, the people have the right to overthrow it.</a:t>
            </a:r>
          </a:p>
          <a:p>
            <a:r>
              <a:rPr lang="en-US" dirty="0" smtClean="0">
                <a:solidFill>
                  <a:schemeClr val="tx1"/>
                </a:solidFill>
              </a:rPr>
              <a:t>Best form of government is one which is accepted by all of the people and has limited power. </a:t>
            </a:r>
          </a:p>
          <a:p>
            <a:pPr lvl="1"/>
            <a:r>
              <a:rPr lang="en-US" b="1" dirty="0" smtClean="0">
                <a:solidFill>
                  <a:schemeClr val="tx1"/>
                </a:solidFill>
              </a:rPr>
              <a:t>Consent of the governed (11): </a:t>
            </a:r>
            <a:r>
              <a:rPr lang="en-US" dirty="0" smtClean="0">
                <a:solidFill>
                  <a:schemeClr val="tx1"/>
                </a:solidFill>
              </a:rPr>
              <a:t>a condition for a legitimate government, that the authority of the government should depend on consent of the people.</a:t>
            </a:r>
          </a:p>
          <a:p>
            <a:r>
              <a:rPr lang="en-US" dirty="0" smtClean="0">
                <a:solidFill>
                  <a:schemeClr val="tx1"/>
                </a:solidFill>
              </a:rPr>
              <a:t>Most </a:t>
            </a:r>
            <a:r>
              <a:rPr lang="en-US" dirty="0">
                <a:solidFill>
                  <a:schemeClr val="tx1"/>
                </a:solidFill>
              </a:rPr>
              <a:t>famous works are the </a:t>
            </a:r>
            <a:r>
              <a:rPr lang="en-US" u="sng" dirty="0">
                <a:solidFill>
                  <a:schemeClr val="tx1"/>
                </a:solidFill>
              </a:rPr>
              <a:t>Two Treatises on Government</a:t>
            </a:r>
            <a:r>
              <a:rPr lang="en-US" dirty="0">
                <a:solidFill>
                  <a:schemeClr val="tx1"/>
                </a:solidFill>
              </a:rPr>
              <a:t>. </a:t>
            </a:r>
          </a:p>
          <a:p>
            <a:endParaRPr lang="en-US" dirty="0">
              <a:solidFill>
                <a:schemeClr val="tx1"/>
              </a:solidFill>
            </a:endParaRPr>
          </a:p>
        </p:txBody>
      </p:sp>
    </p:spTree>
    <p:extLst>
      <p:ext uri="{BB962C8B-B14F-4D97-AF65-F5344CB8AC3E}">
        <p14:creationId xmlns:p14="http://schemas.microsoft.com/office/powerpoint/2010/main" val="2019997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Montesquieu</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Strongly criticized absolute monarchy and was a voice for democracy.</a:t>
            </a:r>
          </a:p>
          <a:p>
            <a:r>
              <a:rPr lang="en-US" dirty="0" smtClean="0">
                <a:solidFill>
                  <a:schemeClr val="tx1"/>
                </a:solidFill>
              </a:rPr>
              <a:t>Believed the best way to protect liberty was to divide the powers of government into three branches</a:t>
            </a:r>
          </a:p>
          <a:p>
            <a:r>
              <a:rPr lang="en-US" dirty="0" smtClean="0">
                <a:solidFill>
                  <a:schemeClr val="tx1"/>
                </a:solidFill>
              </a:rPr>
              <a:t>Each branch of government should check (limit) the power of the other two branches. Thus, power would be balanced (even) and no one branch too powerful.</a:t>
            </a:r>
          </a:p>
          <a:p>
            <a:endParaRPr lang="en-US" dirty="0"/>
          </a:p>
        </p:txBody>
      </p:sp>
    </p:spTree>
    <p:extLst>
      <p:ext uri="{BB962C8B-B14F-4D97-AF65-F5344CB8AC3E}">
        <p14:creationId xmlns:p14="http://schemas.microsoft.com/office/powerpoint/2010/main" val="2860493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2/3</a:t>
            </a:r>
            <a:endParaRPr lang="en-US" dirty="0"/>
          </a:p>
        </p:txBody>
      </p:sp>
      <p:sp>
        <p:nvSpPr>
          <p:cNvPr id="3" name="Content Placeholder 2"/>
          <p:cNvSpPr>
            <a:spLocks noGrp="1"/>
          </p:cNvSpPr>
          <p:nvPr>
            <p:ph idx="1"/>
          </p:nvPr>
        </p:nvSpPr>
        <p:spPr/>
        <p:txBody>
          <a:bodyPr/>
          <a:lstStyle/>
          <a:p>
            <a:r>
              <a:rPr lang="en-US" dirty="0" smtClean="0"/>
              <a:t>Some argue that the US is an oligarchy. Do you agree or disagree </a:t>
            </a:r>
            <a:r>
              <a:rPr lang="en-US" smtClean="0"/>
              <a:t>and why?</a:t>
            </a:r>
            <a:endParaRPr lang="en-US" dirty="0"/>
          </a:p>
        </p:txBody>
      </p:sp>
    </p:spTree>
    <p:extLst>
      <p:ext uri="{BB962C8B-B14F-4D97-AF65-F5344CB8AC3E}">
        <p14:creationId xmlns:p14="http://schemas.microsoft.com/office/powerpoint/2010/main" val="2131821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a:t>
            </a:r>
            <a:r>
              <a:rPr lang="en-US" dirty="0" err="1" smtClean="0"/>
              <a:t>jacques</a:t>
            </a:r>
            <a:r>
              <a:rPr lang="en-US" dirty="0" smtClean="0"/>
              <a:t> </a:t>
            </a:r>
            <a:r>
              <a:rPr lang="en-US" dirty="0" err="1" smtClean="0"/>
              <a:t>rousseau</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State suppresses physical rights </a:t>
            </a:r>
          </a:p>
          <a:p>
            <a:r>
              <a:rPr lang="en-US" dirty="0">
                <a:solidFill>
                  <a:schemeClr val="tx1"/>
                </a:solidFill>
              </a:rPr>
              <a:t>T</a:t>
            </a:r>
            <a:r>
              <a:rPr lang="en-US" dirty="0" smtClean="0">
                <a:solidFill>
                  <a:schemeClr val="tx1"/>
                </a:solidFill>
              </a:rPr>
              <a:t>he </a:t>
            </a:r>
            <a:r>
              <a:rPr lang="en-US" u="sng" dirty="0" smtClean="0">
                <a:solidFill>
                  <a:schemeClr val="tx1"/>
                </a:solidFill>
              </a:rPr>
              <a:t>social contract </a:t>
            </a:r>
            <a:r>
              <a:rPr lang="en-US" dirty="0" smtClean="0">
                <a:solidFill>
                  <a:schemeClr val="tx1"/>
                </a:solidFill>
              </a:rPr>
              <a:t>was the path to freedom.</a:t>
            </a:r>
          </a:p>
          <a:p>
            <a:r>
              <a:rPr lang="en-US" dirty="0" smtClean="0">
                <a:solidFill>
                  <a:schemeClr val="tx1"/>
                </a:solidFill>
              </a:rPr>
              <a:t>The general will of the people as a whole should direct the state toward the common good. </a:t>
            </a:r>
          </a:p>
          <a:p>
            <a:pPr lvl="1"/>
            <a:r>
              <a:rPr lang="en-US" dirty="0" smtClean="0">
                <a:solidFill>
                  <a:schemeClr val="tx1"/>
                </a:solidFill>
              </a:rPr>
              <a:t>Good of the community &gt; individual interests. </a:t>
            </a:r>
          </a:p>
        </p:txBody>
      </p:sp>
    </p:spTree>
    <p:extLst>
      <p:ext uri="{BB962C8B-B14F-4D97-AF65-F5344CB8AC3E}">
        <p14:creationId xmlns:p14="http://schemas.microsoft.com/office/powerpoint/2010/main" val="66689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 </a:t>
            </a:r>
            <a:endParaRPr lang="en-US" dirty="0"/>
          </a:p>
        </p:txBody>
      </p:sp>
      <p:sp>
        <p:nvSpPr>
          <p:cNvPr id="3" name="Content Placeholder 2"/>
          <p:cNvSpPr>
            <a:spLocks noGrp="1"/>
          </p:cNvSpPr>
          <p:nvPr>
            <p:ph idx="1"/>
          </p:nvPr>
        </p:nvSpPr>
        <p:spPr/>
        <p:txBody>
          <a:bodyPr/>
          <a:lstStyle/>
          <a:p>
            <a:r>
              <a:rPr lang="en-US" dirty="0">
                <a:solidFill>
                  <a:schemeClr val="tx1"/>
                </a:solidFill>
              </a:rPr>
              <a:t>“Think for yourself and let others enjoy the privilege of doing so too.” </a:t>
            </a:r>
            <a:endParaRPr lang="en-US" dirty="0" smtClean="0">
              <a:solidFill>
                <a:schemeClr val="tx1"/>
              </a:solidFill>
            </a:endParaRPr>
          </a:p>
          <a:p>
            <a:r>
              <a:rPr lang="en-US" dirty="0">
                <a:solidFill>
                  <a:schemeClr val="tx1"/>
                </a:solidFill>
              </a:rPr>
              <a:t>“It is better to risk saving a guilty person than to condemn an innocent one.” </a:t>
            </a:r>
            <a:endParaRPr lang="en-US" dirty="0" smtClean="0">
              <a:solidFill>
                <a:schemeClr val="tx1"/>
              </a:solidFill>
            </a:endParaRPr>
          </a:p>
          <a:p>
            <a:r>
              <a:rPr lang="en-US" dirty="0">
                <a:solidFill>
                  <a:schemeClr val="tx1"/>
                </a:solidFill>
              </a:rPr>
              <a:t>I do not agree with what you have to say, but I'll defend to the death your right to say it.” </a:t>
            </a:r>
            <a:endParaRPr lang="en-US" dirty="0" smtClean="0">
              <a:solidFill>
                <a:schemeClr val="tx1"/>
              </a:solidFill>
            </a:endParaRPr>
          </a:p>
          <a:p>
            <a:r>
              <a:rPr lang="en-US" dirty="0">
                <a:solidFill>
                  <a:schemeClr val="tx1"/>
                </a:solidFill>
              </a:rPr>
              <a:t>“Liberty of thought is the life of the soul.” </a:t>
            </a:r>
            <a:endParaRPr lang="en-US" dirty="0" smtClean="0">
              <a:solidFill>
                <a:schemeClr val="tx1"/>
              </a:solidFill>
            </a:endParaRPr>
          </a:p>
          <a:p>
            <a:endParaRPr lang="en-US" dirty="0"/>
          </a:p>
        </p:txBody>
      </p:sp>
    </p:spTree>
    <p:extLst>
      <p:ext uri="{BB962C8B-B14F-4D97-AF65-F5344CB8AC3E}">
        <p14:creationId xmlns:p14="http://schemas.microsoft.com/office/powerpoint/2010/main" val="37801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 </a:t>
            </a:r>
            <a:endParaRPr lang="en-US" dirty="0"/>
          </a:p>
        </p:txBody>
      </p:sp>
      <p:sp>
        <p:nvSpPr>
          <p:cNvPr id="3" name="Content Placeholder 2"/>
          <p:cNvSpPr>
            <a:spLocks noGrp="1"/>
          </p:cNvSpPr>
          <p:nvPr>
            <p:ph idx="1"/>
          </p:nvPr>
        </p:nvSpPr>
        <p:spPr/>
        <p:txBody>
          <a:bodyPr/>
          <a:lstStyle/>
          <a:p>
            <a:r>
              <a:rPr lang="en-US" dirty="0" smtClean="0">
                <a:solidFill>
                  <a:schemeClr val="tx1"/>
                </a:solidFill>
              </a:rPr>
              <a:t>Advocated freedom of thought, speech, politics, and religion.</a:t>
            </a:r>
          </a:p>
          <a:p>
            <a:r>
              <a:rPr lang="en-US" dirty="0" smtClean="0">
                <a:solidFill>
                  <a:schemeClr val="tx1"/>
                </a:solidFill>
              </a:rPr>
              <a:t>Fought against intolerance, injustice, inequality, ignorance, and superstition. </a:t>
            </a:r>
          </a:p>
          <a:p>
            <a:r>
              <a:rPr lang="en-US" dirty="0" smtClean="0">
                <a:solidFill>
                  <a:schemeClr val="tx1"/>
                </a:solidFill>
              </a:rPr>
              <a:t>Attacked idle aristocrats, corrupt government officials, religious prejudice, and the slave trade.</a:t>
            </a:r>
            <a:endParaRPr lang="en-US" dirty="0">
              <a:solidFill>
                <a:schemeClr val="tx1"/>
              </a:solidFill>
            </a:endParaRPr>
          </a:p>
        </p:txBody>
      </p:sp>
    </p:spTree>
    <p:extLst>
      <p:ext uri="{BB962C8B-B14F-4D97-AF65-F5344CB8AC3E}">
        <p14:creationId xmlns:p14="http://schemas.microsoft.com/office/powerpoint/2010/main" val="354396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 and Hobbes</a:t>
            </a:r>
            <a:endParaRPr lang="en-US" dirty="0"/>
          </a:p>
        </p:txBody>
      </p:sp>
      <p:sp>
        <p:nvSpPr>
          <p:cNvPr id="3" name="Content Placeholder 2"/>
          <p:cNvSpPr>
            <a:spLocks noGrp="1"/>
          </p:cNvSpPr>
          <p:nvPr>
            <p:ph idx="1"/>
          </p:nvPr>
        </p:nvSpPr>
        <p:spPr/>
        <p:txBody>
          <a:bodyPr/>
          <a:lstStyle/>
          <a:p>
            <a:r>
              <a:rPr lang="en-US" dirty="0" smtClean="0"/>
              <a:t>1. Why would the basic nature of humans be a topic of discussion?</a:t>
            </a:r>
          </a:p>
          <a:p>
            <a:r>
              <a:rPr lang="en-US" dirty="0" smtClean="0"/>
              <a:t>2. Why would this be important for developing a concept for an ideal form of government? </a:t>
            </a:r>
          </a:p>
          <a:p>
            <a:r>
              <a:rPr lang="en-US" dirty="0" smtClean="0"/>
              <a:t>3. How would these writers have come up with their point of view?</a:t>
            </a:r>
          </a:p>
          <a:p>
            <a:r>
              <a:rPr lang="en-US" dirty="0" smtClean="0"/>
              <a:t>4. How could Locke and Hobbes have come to such different conclusions?</a:t>
            </a:r>
            <a:endParaRPr lang="en-US" dirty="0"/>
          </a:p>
        </p:txBody>
      </p:sp>
    </p:spTree>
    <p:extLst>
      <p:ext uri="{BB962C8B-B14F-4D97-AF65-F5344CB8AC3E}">
        <p14:creationId xmlns:p14="http://schemas.microsoft.com/office/powerpoint/2010/main" val="1141779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thinkers</a:t>
            </a:r>
            <a:endParaRPr lang="en-US" dirty="0"/>
          </a:p>
        </p:txBody>
      </p:sp>
      <p:sp>
        <p:nvSpPr>
          <p:cNvPr id="3" name="Content Placeholder 2"/>
          <p:cNvSpPr>
            <a:spLocks noGrp="1"/>
          </p:cNvSpPr>
          <p:nvPr>
            <p:ph idx="1"/>
          </p:nvPr>
        </p:nvSpPr>
        <p:spPr>
          <a:xfrm>
            <a:off x="457200" y="1752600"/>
            <a:ext cx="8229600" cy="4813300"/>
          </a:xfrm>
        </p:spPr>
        <p:txBody>
          <a:bodyPr>
            <a:normAutofit fontScale="55000" lnSpcReduction="20000"/>
          </a:bodyPr>
          <a:lstStyle/>
          <a:p>
            <a:r>
              <a:rPr lang="en-US" dirty="0" smtClean="0">
                <a:solidFill>
                  <a:schemeClr val="tx1"/>
                </a:solidFill>
              </a:rPr>
              <a:t>Thomas Hobbes</a:t>
            </a:r>
          </a:p>
          <a:p>
            <a:pPr lvl="1"/>
            <a:r>
              <a:rPr lang="en-US" dirty="0" smtClean="0">
                <a:solidFill>
                  <a:schemeClr val="tx1"/>
                </a:solidFill>
              </a:rPr>
              <a:t>Believed absolute monarchy was the best form of government</a:t>
            </a:r>
          </a:p>
          <a:p>
            <a:pPr lvl="1"/>
            <a:r>
              <a:rPr lang="en-US" dirty="0" smtClean="0">
                <a:solidFill>
                  <a:schemeClr val="tx1"/>
                </a:solidFill>
              </a:rPr>
              <a:t>Social contract: gave up rights for protection</a:t>
            </a:r>
          </a:p>
          <a:p>
            <a:r>
              <a:rPr lang="en-US" b="1" dirty="0">
                <a:solidFill>
                  <a:schemeClr val="tx1"/>
                </a:solidFill>
              </a:rPr>
              <a:t>John </a:t>
            </a:r>
            <a:r>
              <a:rPr lang="en-US" b="1" dirty="0" smtClean="0">
                <a:solidFill>
                  <a:schemeClr val="tx1"/>
                </a:solidFill>
              </a:rPr>
              <a:t>Locke (9): </a:t>
            </a:r>
            <a:r>
              <a:rPr lang="en-US" dirty="0" smtClean="0">
                <a:solidFill>
                  <a:schemeClr val="tx1"/>
                </a:solidFill>
              </a:rPr>
              <a:t>English philosopher whose ideas heavily influenced US government including natural rights, social contract, and consent of the governed. </a:t>
            </a:r>
            <a:endParaRPr lang="en-US" dirty="0">
              <a:solidFill>
                <a:schemeClr val="tx1"/>
              </a:solidFill>
            </a:endParaRPr>
          </a:p>
          <a:p>
            <a:pPr lvl="1"/>
            <a:r>
              <a:rPr lang="en-US" dirty="0">
                <a:solidFill>
                  <a:schemeClr val="tx1"/>
                </a:solidFill>
              </a:rPr>
              <a:t>Natural rights: life, liberty, ownership of property</a:t>
            </a:r>
          </a:p>
          <a:p>
            <a:pPr lvl="1"/>
            <a:r>
              <a:rPr lang="en-US" dirty="0">
                <a:solidFill>
                  <a:schemeClr val="tx1"/>
                </a:solidFill>
              </a:rPr>
              <a:t>Social contract: between government and citizens; government protects rights and if government fails, people replace it.</a:t>
            </a:r>
          </a:p>
          <a:p>
            <a:pPr lvl="1"/>
            <a:r>
              <a:rPr lang="en-US" dirty="0">
                <a:solidFill>
                  <a:schemeClr val="tx1"/>
                </a:solidFill>
              </a:rPr>
              <a:t>Consent of the governed</a:t>
            </a:r>
          </a:p>
          <a:p>
            <a:r>
              <a:rPr lang="en-US" dirty="0">
                <a:solidFill>
                  <a:schemeClr val="tx1"/>
                </a:solidFill>
              </a:rPr>
              <a:t>Rousseau </a:t>
            </a:r>
          </a:p>
          <a:p>
            <a:pPr lvl="1"/>
            <a:r>
              <a:rPr lang="en-US" dirty="0">
                <a:solidFill>
                  <a:schemeClr val="tx1"/>
                </a:solidFill>
              </a:rPr>
              <a:t>Equality of citizens </a:t>
            </a:r>
          </a:p>
          <a:p>
            <a:pPr lvl="1"/>
            <a:r>
              <a:rPr lang="en-US" dirty="0">
                <a:solidFill>
                  <a:schemeClr val="tx1"/>
                </a:solidFill>
              </a:rPr>
              <a:t>Social contract – greater good </a:t>
            </a:r>
          </a:p>
          <a:p>
            <a:r>
              <a:rPr lang="en-US" b="1" dirty="0" smtClean="0">
                <a:solidFill>
                  <a:schemeClr val="tx1"/>
                </a:solidFill>
              </a:rPr>
              <a:t>Montesquieu (10): </a:t>
            </a:r>
            <a:r>
              <a:rPr lang="en-US" dirty="0" smtClean="0">
                <a:solidFill>
                  <a:schemeClr val="tx1"/>
                </a:solidFill>
              </a:rPr>
              <a:t>French philosopher who advocated the separation of legislative, executive, and judicial powers.</a:t>
            </a:r>
          </a:p>
          <a:p>
            <a:pPr lvl="1"/>
            <a:r>
              <a:rPr lang="en-US" dirty="0" smtClean="0">
                <a:solidFill>
                  <a:schemeClr val="tx1"/>
                </a:solidFill>
              </a:rPr>
              <a:t>Government divided into 3 branches </a:t>
            </a:r>
          </a:p>
          <a:p>
            <a:pPr lvl="1"/>
            <a:r>
              <a:rPr lang="en-US" dirty="0" smtClean="0">
                <a:solidFill>
                  <a:schemeClr val="tx1"/>
                </a:solidFill>
              </a:rPr>
              <a:t>Checks and balances</a:t>
            </a:r>
          </a:p>
          <a:p>
            <a:r>
              <a:rPr lang="en-US" dirty="0" smtClean="0">
                <a:solidFill>
                  <a:schemeClr val="tx1"/>
                </a:solidFill>
              </a:rPr>
              <a:t>Voltaire </a:t>
            </a:r>
            <a:endParaRPr lang="en-US" dirty="0">
              <a:solidFill>
                <a:schemeClr val="tx1"/>
              </a:solidFill>
            </a:endParaRPr>
          </a:p>
          <a:p>
            <a:pPr lvl="1"/>
            <a:r>
              <a:rPr lang="en-US" dirty="0" smtClean="0">
                <a:solidFill>
                  <a:schemeClr val="tx1"/>
                </a:solidFill>
              </a:rPr>
              <a:t>Individual rights</a:t>
            </a:r>
            <a:endParaRPr lang="en-US" dirty="0">
              <a:solidFill>
                <a:schemeClr val="tx1"/>
              </a:solidFill>
            </a:endParaRPr>
          </a:p>
          <a:p>
            <a:pPr lvl="1"/>
            <a:endParaRPr lang="en-US" dirty="0" smtClean="0"/>
          </a:p>
          <a:p>
            <a:pPr marL="114300" indent="0">
              <a:buNone/>
            </a:pPr>
            <a:endParaRPr lang="en-US" dirty="0"/>
          </a:p>
        </p:txBody>
      </p:sp>
    </p:spTree>
    <p:extLst>
      <p:ext uri="{BB962C8B-B14F-4D97-AF65-F5344CB8AC3E}">
        <p14:creationId xmlns:p14="http://schemas.microsoft.com/office/powerpoint/2010/main" val="12463776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t>
            </a:r>
            <a:endParaRPr lang="en-US" dirty="0"/>
          </a:p>
        </p:txBody>
      </p:sp>
      <p:sp>
        <p:nvSpPr>
          <p:cNvPr id="3" name="Content Placeholder 2"/>
          <p:cNvSpPr>
            <a:spLocks noGrp="1"/>
          </p:cNvSpPr>
          <p:nvPr>
            <p:ph sz="quarter" idx="1"/>
          </p:nvPr>
        </p:nvSpPr>
        <p:spPr/>
        <p:txBody>
          <a:bodyPr/>
          <a:lstStyle/>
          <a:p>
            <a:r>
              <a:rPr lang="en-US" dirty="0" smtClean="0"/>
              <a:t>What is a thesis? According to Merriam Webster, a thesis is a statement or theory that is put forward as a premise </a:t>
            </a:r>
            <a:r>
              <a:rPr lang="en-US" dirty="0"/>
              <a:t>to be maintained or </a:t>
            </a:r>
            <a:r>
              <a:rPr lang="en-US" dirty="0" smtClean="0"/>
              <a:t>proved.</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111500"/>
            <a:ext cx="7086600" cy="3657600"/>
          </a:xfrm>
          <a:prstGeom prst="rect">
            <a:avLst/>
          </a:prstGeom>
        </p:spPr>
      </p:pic>
    </p:spTree>
    <p:extLst>
      <p:ext uri="{BB962C8B-B14F-4D97-AF65-F5344CB8AC3E}">
        <p14:creationId xmlns:p14="http://schemas.microsoft.com/office/powerpoint/2010/main" val="19358777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 </a:t>
            </a:r>
            <a:endParaRPr lang="en-US" dirty="0"/>
          </a:p>
        </p:txBody>
      </p:sp>
      <p:sp>
        <p:nvSpPr>
          <p:cNvPr id="3" name="Content Placeholder 2"/>
          <p:cNvSpPr>
            <a:spLocks noGrp="1"/>
          </p:cNvSpPr>
          <p:nvPr>
            <p:ph idx="1"/>
          </p:nvPr>
        </p:nvSpPr>
        <p:spPr/>
        <p:txBody>
          <a:bodyPr/>
          <a:lstStyle/>
          <a:p>
            <a:r>
              <a:rPr lang="en-US" u="sng" dirty="0"/>
              <a:t>Prompt:</a:t>
            </a:r>
            <a:r>
              <a:rPr lang="en-US" dirty="0"/>
              <a:t> Who is the most influential thinker of the Enlightenment? Defend your answer by comparing your pick to at least two other thinkers of the same period. Provide strong detail and analysis in discussing your choice.</a:t>
            </a:r>
          </a:p>
        </p:txBody>
      </p:sp>
    </p:spTree>
    <p:extLst>
      <p:ext uri="{BB962C8B-B14F-4D97-AF65-F5344CB8AC3E}">
        <p14:creationId xmlns:p14="http://schemas.microsoft.com/office/powerpoint/2010/main" val="562932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ideas?</a:t>
            </a:r>
            <a:endParaRPr lang="en-US" dirty="0"/>
          </a:p>
        </p:txBody>
      </p:sp>
      <p:sp>
        <p:nvSpPr>
          <p:cNvPr id="3" name="Content Placeholder 2"/>
          <p:cNvSpPr>
            <a:spLocks noGrp="1"/>
          </p:cNvSpPr>
          <p:nvPr>
            <p:ph idx="1"/>
          </p:nvPr>
        </p:nvSpPr>
        <p:spPr>
          <a:xfrm>
            <a:off x="457200" y="1752600"/>
            <a:ext cx="8229600" cy="4768614"/>
          </a:xfrm>
        </p:spPr>
        <p:txBody>
          <a:bodyPr/>
          <a:lstStyle/>
          <a:p>
            <a:r>
              <a:rPr lang="en-US" dirty="0" smtClean="0">
                <a:solidFill>
                  <a:schemeClr val="tx1"/>
                </a:solidFill>
              </a:rPr>
              <a:t>There are certain big ideas that exist in our political documents. </a:t>
            </a:r>
          </a:p>
          <a:p>
            <a:r>
              <a:rPr lang="en-US" dirty="0" smtClean="0">
                <a:solidFill>
                  <a:schemeClr val="tx1"/>
                </a:solidFill>
              </a:rPr>
              <a:t>Philosophical ideas or ways of thinking are often integrated into a nation’s founding and development.</a:t>
            </a:r>
          </a:p>
        </p:txBody>
      </p:sp>
    </p:spTree>
    <p:extLst>
      <p:ext uri="{BB962C8B-B14F-4D97-AF65-F5344CB8AC3E}">
        <p14:creationId xmlns:p14="http://schemas.microsoft.com/office/powerpoint/2010/main" val="3016956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1473743"/>
              </p:ext>
            </p:extLst>
          </p:nvPr>
        </p:nvGraphicFramePr>
        <p:xfrm>
          <a:off x="457200" y="558800"/>
          <a:ext cx="8229600" cy="5212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Big Idea</a:t>
                      </a:r>
                      <a:endParaRPr lang="en-US" dirty="0"/>
                    </a:p>
                  </a:txBody>
                  <a:tcPr/>
                </a:tc>
                <a:tc>
                  <a:txBody>
                    <a:bodyPr/>
                    <a:lstStyle/>
                    <a:p>
                      <a:r>
                        <a:rPr lang="en-US" dirty="0" smtClean="0"/>
                        <a:t>Definition</a:t>
                      </a:r>
                      <a:endParaRPr lang="en-US" dirty="0"/>
                    </a:p>
                  </a:txBody>
                  <a:tcPr/>
                </a:tc>
                <a:tc>
                  <a:txBody>
                    <a:bodyPr/>
                    <a:lstStyle/>
                    <a:p>
                      <a:r>
                        <a:rPr lang="en-US" dirty="0" smtClean="0"/>
                        <a:t>From where does this originate?</a:t>
                      </a:r>
                      <a:endParaRPr lang="en-US" dirty="0"/>
                    </a:p>
                  </a:txBody>
                  <a:tcPr/>
                </a:tc>
                <a:tc>
                  <a:txBody>
                    <a:bodyPr/>
                    <a:lstStyle/>
                    <a:p>
                      <a:r>
                        <a:rPr lang="en-US" dirty="0" smtClean="0"/>
                        <a:t>Examples</a:t>
                      </a:r>
                      <a:r>
                        <a:rPr lang="en-US" baseline="0" dirty="0" smtClean="0"/>
                        <a:t> in our government today.</a:t>
                      </a:r>
                      <a:endParaRPr lang="en-US" dirty="0"/>
                    </a:p>
                  </a:txBody>
                  <a:tcPr/>
                </a:tc>
              </a:tr>
              <a:tr h="370840">
                <a:tc>
                  <a:txBody>
                    <a:bodyPr/>
                    <a:lstStyle/>
                    <a:p>
                      <a:endParaRPr lang="en-US" dirty="0" smtClean="0"/>
                    </a:p>
                    <a:p>
                      <a:r>
                        <a:rPr lang="en-US" dirty="0" smtClean="0"/>
                        <a:t>Self-</a:t>
                      </a:r>
                      <a:r>
                        <a:rPr lang="en-US" baseline="0" dirty="0" smtClean="0"/>
                        <a:t> Governance </a:t>
                      </a:r>
                      <a:endParaRPr lang="en-US" dirty="0"/>
                    </a:p>
                  </a:txBody>
                  <a:tcPr/>
                </a:tc>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Limited Government</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Rule of Law</a:t>
                      </a:r>
                      <a:endParaRPr lang="en-US" dirty="0"/>
                    </a:p>
                  </a:txBody>
                  <a:tcPr/>
                </a:tc>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Due Process </a:t>
                      </a:r>
                      <a:endParaRPr lang="en-US" dirty="0"/>
                    </a:p>
                  </a:txBody>
                  <a:tcPr/>
                </a:tc>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Rights </a:t>
                      </a:r>
                      <a:endParaRPr lang="en-US" dirty="0"/>
                    </a:p>
                  </a:txBody>
                  <a:tcPr/>
                </a:tc>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4288405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Ideas?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solidFill>
                  <a:schemeClr val="tx1"/>
                </a:solidFill>
              </a:rPr>
              <a:t>Self Government </a:t>
            </a:r>
          </a:p>
          <a:p>
            <a:pPr marL="114300" indent="0">
              <a:buNone/>
            </a:pPr>
            <a:endParaRPr lang="en-US" dirty="0">
              <a:solidFill>
                <a:schemeClr val="tx1"/>
              </a:solidFill>
            </a:endParaRPr>
          </a:p>
          <a:p>
            <a:pPr marL="114300" indent="0">
              <a:buNone/>
            </a:pPr>
            <a:endParaRPr lang="en-US" dirty="0" smtClean="0">
              <a:solidFill>
                <a:schemeClr val="tx1"/>
              </a:solidFill>
            </a:endParaRPr>
          </a:p>
          <a:p>
            <a:r>
              <a:rPr lang="en-US" dirty="0" smtClean="0">
                <a:solidFill>
                  <a:schemeClr val="tx1"/>
                </a:solidFill>
              </a:rPr>
              <a:t>Limited Government</a:t>
            </a:r>
          </a:p>
          <a:p>
            <a:pPr marL="114300" indent="0">
              <a:buNone/>
            </a:pPr>
            <a:endParaRPr lang="en-US" dirty="0" smtClean="0">
              <a:solidFill>
                <a:schemeClr val="tx1"/>
              </a:solidFill>
            </a:endParaRPr>
          </a:p>
          <a:p>
            <a:r>
              <a:rPr lang="en-US" dirty="0" smtClean="0">
                <a:solidFill>
                  <a:schemeClr val="tx1"/>
                </a:solidFill>
              </a:rPr>
              <a:t>Rule of Law</a:t>
            </a:r>
          </a:p>
          <a:p>
            <a:pPr marL="114300" indent="0">
              <a:buNone/>
            </a:pPr>
            <a:endParaRPr lang="en-US" dirty="0">
              <a:solidFill>
                <a:schemeClr val="tx1"/>
              </a:solidFill>
            </a:endParaRPr>
          </a:p>
          <a:p>
            <a:pPr marL="114300" indent="0">
              <a:buNone/>
            </a:pPr>
            <a:endParaRPr lang="en-US" dirty="0" smtClean="0">
              <a:solidFill>
                <a:schemeClr val="tx1"/>
              </a:solidFill>
            </a:endParaRPr>
          </a:p>
          <a:p>
            <a:r>
              <a:rPr lang="en-US" dirty="0" smtClean="0">
                <a:solidFill>
                  <a:schemeClr val="tx1"/>
                </a:solidFill>
              </a:rPr>
              <a:t>Due Process </a:t>
            </a: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Rights </a:t>
            </a:r>
            <a:endParaRPr lang="en-US" dirty="0">
              <a:solidFill>
                <a:schemeClr val="tx1"/>
              </a:solidFill>
            </a:endParaRPr>
          </a:p>
        </p:txBody>
      </p:sp>
      <p:sp>
        <p:nvSpPr>
          <p:cNvPr id="4" name="Content Placeholder 3"/>
          <p:cNvSpPr>
            <a:spLocks noGrp="1"/>
          </p:cNvSpPr>
          <p:nvPr>
            <p:ph sz="half" idx="2"/>
          </p:nvPr>
        </p:nvSpPr>
        <p:spPr>
          <a:xfrm>
            <a:off x="4648200" y="1719070"/>
            <a:ext cx="4038600" cy="4732529"/>
          </a:xfrm>
        </p:spPr>
        <p:txBody>
          <a:bodyPr>
            <a:normAutofit fontScale="77500" lnSpcReduction="20000"/>
          </a:bodyPr>
          <a:lstStyle/>
          <a:p>
            <a:r>
              <a:rPr lang="en-US" dirty="0" smtClean="0">
                <a:solidFill>
                  <a:schemeClr val="tx1"/>
                </a:solidFill>
              </a:rPr>
              <a:t>People can make decisions on how their government works</a:t>
            </a:r>
          </a:p>
          <a:p>
            <a:r>
              <a:rPr lang="en-US" dirty="0">
                <a:solidFill>
                  <a:schemeClr val="tx1"/>
                </a:solidFill>
              </a:rPr>
              <a:t>Government has </a:t>
            </a:r>
            <a:r>
              <a:rPr lang="en-US" dirty="0" smtClean="0">
                <a:solidFill>
                  <a:schemeClr val="tx1"/>
                </a:solidFill>
              </a:rPr>
              <a:t>limited </a:t>
            </a:r>
            <a:r>
              <a:rPr lang="en-US" dirty="0">
                <a:solidFill>
                  <a:schemeClr val="tx1"/>
                </a:solidFill>
              </a:rPr>
              <a:t>power by a constitution or agreement</a:t>
            </a:r>
            <a:r>
              <a:rPr lang="en-US" dirty="0" smtClean="0">
                <a:solidFill>
                  <a:schemeClr val="tx1"/>
                </a:solidFill>
              </a:rPr>
              <a:t>.</a:t>
            </a:r>
          </a:p>
          <a:p>
            <a:r>
              <a:rPr lang="en-US" dirty="0" smtClean="0"/>
              <a:t>Law should govern a nation </a:t>
            </a:r>
            <a:r>
              <a:rPr lang="en-US" dirty="0" smtClean="0">
                <a:solidFill>
                  <a:schemeClr val="tx1"/>
                </a:solidFill>
              </a:rPr>
              <a:t>and not arbitrary decisions of government officials </a:t>
            </a:r>
          </a:p>
          <a:p>
            <a:r>
              <a:rPr lang="en-US" dirty="0" smtClean="0">
                <a:solidFill>
                  <a:schemeClr val="tx1"/>
                </a:solidFill>
              </a:rPr>
              <a:t>People have the right to fair and reasonable laws. Officials have to follow rules when enforcing laws.</a:t>
            </a:r>
          </a:p>
          <a:p>
            <a:r>
              <a:rPr lang="en-US" dirty="0" smtClean="0">
                <a:solidFill>
                  <a:schemeClr val="tx1"/>
                </a:solidFill>
              </a:rPr>
              <a:t>A set of things people believe should be free to do without restrictions.</a:t>
            </a:r>
            <a:endParaRPr lang="en-US" dirty="0">
              <a:solidFill>
                <a:schemeClr val="tx1"/>
              </a:solidFill>
            </a:endParaRPr>
          </a:p>
        </p:txBody>
      </p:sp>
    </p:spTree>
    <p:extLst>
      <p:ext uri="{BB962C8B-B14F-4D97-AF65-F5344CB8AC3E}">
        <p14:creationId xmlns:p14="http://schemas.microsoft.com/office/powerpoint/2010/main" val="1867774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Self-Government</a:t>
            </a:r>
            <a:endParaRPr lang="en-US" dirty="0"/>
          </a:p>
        </p:txBody>
      </p:sp>
      <p:sp>
        <p:nvSpPr>
          <p:cNvPr id="3" name="Content Placeholder 2"/>
          <p:cNvSpPr>
            <a:spLocks noGrp="1"/>
          </p:cNvSpPr>
          <p:nvPr>
            <p:ph idx="1"/>
          </p:nvPr>
        </p:nvSpPr>
        <p:spPr>
          <a:xfrm>
            <a:off x="457200" y="1752600"/>
            <a:ext cx="8229600" cy="4817533"/>
          </a:xfrm>
        </p:spPr>
        <p:txBody>
          <a:bodyPr>
            <a:normAutofit/>
          </a:bodyPr>
          <a:lstStyle/>
          <a:p>
            <a:r>
              <a:rPr lang="en-US" dirty="0" smtClean="0">
                <a:solidFill>
                  <a:schemeClr val="tx1"/>
                </a:solidFill>
              </a:rPr>
              <a:t>The colonies rebelled and declared independence in 1776. However, the colonies had been practicing limited forms of self government since the 1600s. </a:t>
            </a:r>
          </a:p>
        </p:txBody>
      </p:sp>
    </p:spTree>
    <p:extLst>
      <p:ext uri="{BB962C8B-B14F-4D97-AF65-F5344CB8AC3E}">
        <p14:creationId xmlns:p14="http://schemas.microsoft.com/office/powerpoint/2010/main" val="895370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government</a:t>
            </a:r>
            <a:endParaRPr lang="en-US" dirty="0"/>
          </a:p>
        </p:txBody>
      </p:sp>
      <p:sp>
        <p:nvSpPr>
          <p:cNvPr id="3" name="Content Placeholder 2"/>
          <p:cNvSpPr>
            <a:spLocks noGrp="1"/>
          </p:cNvSpPr>
          <p:nvPr>
            <p:ph idx="1"/>
          </p:nvPr>
        </p:nvSpPr>
        <p:spPr>
          <a:xfrm>
            <a:off x="457200" y="1752600"/>
            <a:ext cx="8229600" cy="4783667"/>
          </a:xfrm>
        </p:spPr>
        <p:txBody>
          <a:bodyPr>
            <a:normAutofit fontScale="85000" lnSpcReduction="20000"/>
          </a:bodyPr>
          <a:lstStyle/>
          <a:p>
            <a:r>
              <a:rPr lang="en-US" dirty="0" smtClean="0">
                <a:solidFill>
                  <a:schemeClr val="tx1"/>
                </a:solidFill>
              </a:rPr>
              <a:t>House of Burgesses: First elected body of representatives in the English colonies; 1619</a:t>
            </a:r>
          </a:p>
          <a:p>
            <a:r>
              <a:rPr lang="en-US" b="1" dirty="0" smtClean="0">
                <a:solidFill>
                  <a:schemeClr val="tx1"/>
                </a:solidFill>
              </a:rPr>
              <a:t>Mayflower Compact (6): </a:t>
            </a:r>
            <a:r>
              <a:rPr lang="en-US" dirty="0" smtClean="0">
                <a:solidFill>
                  <a:schemeClr val="tx1"/>
                </a:solidFill>
              </a:rPr>
              <a:t>First agreement for self-government to be created and enforced in the English colonies; 1620</a:t>
            </a:r>
          </a:p>
          <a:p>
            <a:pPr lvl="1"/>
            <a:r>
              <a:rPr lang="en-US" dirty="0" smtClean="0"/>
              <a:t>Document bound </a:t>
            </a:r>
            <a:r>
              <a:rPr lang="en-US" dirty="0"/>
              <a:t>the signers into a "Civil Body Politic" for the purpose of passing "just and equal Laws . . . for the general good of the Colony."</a:t>
            </a:r>
            <a:endParaRPr lang="en-US" dirty="0" smtClean="0">
              <a:solidFill>
                <a:schemeClr val="tx1"/>
              </a:solidFill>
            </a:endParaRPr>
          </a:p>
          <a:p>
            <a:r>
              <a:rPr lang="en-US" dirty="0" smtClean="0">
                <a:solidFill>
                  <a:schemeClr val="tx1"/>
                </a:solidFill>
              </a:rPr>
              <a:t>Fundamental Orders of Connecticut: First constitution in the New World; 1636</a:t>
            </a:r>
          </a:p>
          <a:p>
            <a:pPr lvl="1"/>
            <a:r>
              <a:rPr lang="en-US" dirty="0" smtClean="0">
                <a:solidFill>
                  <a:schemeClr val="tx1"/>
                </a:solidFill>
              </a:rPr>
              <a:t>Government is based in the rights of an individual </a:t>
            </a:r>
          </a:p>
          <a:p>
            <a:r>
              <a:rPr lang="en-US" dirty="0" smtClean="0">
                <a:solidFill>
                  <a:schemeClr val="tx1"/>
                </a:solidFill>
              </a:rPr>
              <a:t>Albany Plan of Union: Proposal by Benjamin Franklin to organize the colonies into one government; 1754</a:t>
            </a:r>
          </a:p>
          <a:p>
            <a:endParaRPr lang="en-US" dirty="0" smtClean="0"/>
          </a:p>
          <a:p>
            <a:endParaRPr lang="en-US" dirty="0"/>
          </a:p>
        </p:txBody>
      </p:sp>
    </p:spTree>
    <p:extLst>
      <p:ext uri="{BB962C8B-B14F-4D97-AF65-F5344CB8AC3E}">
        <p14:creationId xmlns:p14="http://schemas.microsoft.com/office/powerpoint/2010/main" val="840870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influence</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Britain also served as a role model for American government. </a:t>
            </a:r>
          </a:p>
          <a:p>
            <a:pPr lvl="1"/>
            <a:r>
              <a:rPr lang="en-US" dirty="0" smtClean="0"/>
              <a:t>Magna Carta</a:t>
            </a:r>
            <a:r>
              <a:rPr lang="en-US" dirty="0" smtClean="0">
                <a:solidFill>
                  <a:schemeClr val="tx1"/>
                </a:solidFill>
              </a:rPr>
              <a:t>	</a:t>
            </a:r>
          </a:p>
          <a:p>
            <a:pPr lvl="1"/>
            <a:r>
              <a:rPr lang="en-US" dirty="0" smtClean="0"/>
              <a:t>English Bill of Rights</a:t>
            </a:r>
          </a:p>
          <a:p>
            <a:pPr lvl="1"/>
            <a:r>
              <a:rPr lang="en-US" dirty="0" smtClean="0"/>
              <a:t>Parliamentary system</a:t>
            </a:r>
          </a:p>
          <a:p>
            <a:pPr lvl="1"/>
            <a:r>
              <a:rPr lang="en-US" dirty="0" smtClean="0">
                <a:solidFill>
                  <a:schemeClr val="tx1"/>
                </a:solidFill>
              </a:rPr>
              <a:t>Common law</a:t>
            </a:r>
          </a:p>
        </p:txBody>
      </p:sp>
    </p:spTree>
    <p:extLst>
      <p:ext uri="{BB962C8B-B14F-4D97-AF65-F5344CB8AC3E}">
        <p14:creationId xmlns:p14="http://schemas.microsoft.com/office/powerpoint/2010/main" val="42919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Influence: Magna Carta </a:t>
            </a:r>
            <a:endParaRPr lang="en-US" dirty="0"/>
          </a:p>
        </p:txBody>
      </p:sp>
      <p:sp>
        <p:nvSpPr>
          <p:cNvPr id="3" name="Content Placeholder 2"/>
          <p:cNvSpPr>
            <a:spLocks noGrp="1"/>
          </p:cNvSpPr>
          <p:nvPr>
            <p:ph idx="1"/>
          </p:nvPr>
        </p:nvSpPr>
        <p:spPr>
          <a:xfrm>
            <a:off x="457200" y="1600200"/>
            <a:ext cx="8229600" cy="4965700"/>
          </a:xfrm>
        </p:spPr>
        <p:txBody>
          <a:bodyPr>
            <a:normAutofit/>
          </a:bodyPr>
          <a:lstStyle/>
          <a:p>
            <a:r>
              <a:rPr lang="en-US" dirty="0" smtClean="0">
                <a:solidFill>
                  <a:schemeClr val="tx1"/>
                </a:solidFill>
              </a:rPr>
              <a:t>Nobles </a:t>
            </a:r>
            <a:r>
              <a:rPr lang="en-US" dirty="0">
                <a:solidFill>
                  <a:schemeClr val="tx1"/>
                </a:solidFill>
              </a:rPr>
              <a:t>became used to having certain rights and powers.  When King John tried to take back some of these rights, the nobles rebelled</a:t>
            </a:r>
            <a:r>
              <a:rPr lang="en-US" dirty="0" smtClean="0">
                <a:solidFill>
                  <a:schemeClr val="tx1"/>
                </a:solidFill>
              </a:rPr>
              <a:t>.</a:t>
            </a:r>
          </a:p>
          <a:p>
            <a:r>
              <a:rPr lang="en-US" dirty="0">
                <a:solidFill>
                  <a:schemeClr val="tx1"/>
                </a:solidFill>
              </a:rPr>
              <a:t>The nobles were powerful enough to force the king to sign an </a:t>
            </a:r>
            <a:r>
              <a:rPr lang="en-US" dirty="0" smtClean="0">
                <a:solidFill>
                  <a:schemeClr val="tx1"/>
                </a:solidFill>
              </a:rPr>
              <a:t>agreement </a:t>
            </a:r>
          </a:p>
          <a:p>
            <a:pPr lvl="1"/>
            <a:r>
              <a:rPr lang="en-US" b="1" dirty="0" smtClean="0"/>
              <a:t>Magna Carta (7): </a:t>
            </a:r>
            <a:r>
              <a:rPr lang="en-US" dirty="0" smtClean="0"/>
              <a:t>a </a:t>
            </a:r>
            <a:r>
              <a:rPr lang="en-US" dirty="0"/>
              <a:t>document constituting a fundamental guarantee of rights and </a:t>
            </a:r>
            <a:r>
              <a:rPr lang="en-US" dirty="0" smtClean="0"/>
              <a:t>privileges English barons forced </a:t>
            </a:r>
            <a:r>
              <a:rPr lang="en-US" smtClean="0"/>
              <a:t>King John </a:t>
            </a:r>
            <a:r>
              <a:rPr lang="en-US" dirty="0" smtClean="0"/>
              <a:t>to sign in 1215. </a:t>
            </a:r>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1600953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4727</TotalTime>
  <Words>1540</Words>
  <Application>Microsoft Office PowerPoint</Application>
  <PresentationFormat>On-screen Show (4:3)</PresentationFormat>
  <Paragraphs>170</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Origins </vt:lpstr>
      <vt:lpstr>Bellringer 2/3</vt:lpstr>
      <vt:lpstr>Original ideas?</vt:lpstr>
      <vt:lpstr>PowerPoint Presentation</vt:lpstr>
      <vt:lpstr>Original Ideas?</vt:lpstr>
      <vt:lpstr>Self-Government</vt:lpstr>
      <vt:lpstr>Self government</vt:lpstr>
      <vt:lpstr>British influence</vt:lpstr>
      <vt:lpstr>British Influence: Magna Carta </vt:lpstr>
      <vt:lpstr>British Influence: Magna Carta</vt:lpstr>
      <vt:lpstr>English Bill of Rights </vt:lpstr>
      <vt:lpstr>English Bill of Rights</vt:lpstr>
      <vt:lpstr>British influence</vt:lpstr>
      <vt:lpstr>Bellringer 2/6</vt:lpstr>
      <vt:lpstr>Enlightenment </vt:lpstr>
      <vt:lpstr>Machiavelli </vt:lpstr>
      <vt:lpstr>Thomas Hobbes </vt:lpstr>
      <vt:lpstr>John Locke </vt:lpstr>
      <vt:lpstr>Montesquieu</vt:lpstr>
      <vt:lpstr>Jean jacques rousseau </vt:lpstr>
      <vt:lpstr>Voltaire </vt:lpstr>
      <vt:lpstr>Voltaire </vt:lpstr>
      <vt:lpstr>Locke and Hobbes</vt:lpstr>
      <vt:lpstr>Enlightenment thinkers</vt:lpstr>
      <vt:lpstr>Writing </vt:lpstr>
      <vt:lpstr>Writing Prompt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dc:title>
  <dc:creator>April Baxter</dc:creator>
  <cp:lastModifiedBy>Teacher</cp:lastModifiedBy>
  <cp:revision>230</cp:revision>
  <cp:lastPrinted>2016-01-27T16:34:58Z</cp:lastPrinted>
  <dcterms:created xsi:type="dcterms:W3CDTF">2013-09-02T14:22:14Z</dcterms:created>
  <dcterms:modified xsi:type="dcterms:W3CDTF">2017-02-05T18:26:57Z</dcterms:modified>
</cp:coreProperties>
</file>